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66" r:id="rId5"/>
    <p:sldId id="259" r:id="rId6"/>
    <p:sldId id="268" r:id="rId7"/>
    <p:sldId id="260" r:id="rId8"/>
    <p:sldId id="261" r:id="rId9"/>
    <p:sldId id="262" r:id="rId10"/>
    <p:sldId id="263" r:id="rId11"/>
    <p:sldId id="264" r:id="rId12"/>
    <p:sldId id="265" r:id="rId13"/>
  </p:sldIdLst>
  <p:sldSz cx="18288000" cy="10287000"/>
  <p:notesSz cx="6858000" cy="9144000"/>
  <p:embeddedFontLst>
    <p:embeddedFont>
      <p:font typeface="DM Sans" pitchFamily="2"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967" autoAdjust="0"/>
    <p:restoredTop sz="94660"/>
  </p:normalViewPr>
  <p:slideViewPr>
    <p:cSldViewPr snapToGrid="0">
      <p:cViewPr varScale="1">
        <p:scale>
          <a:sx n="52" d="100"/>
          <a:sy n="52" d="100"/>
        </p:scale>
        <p:origin x="485" y="91"/>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media/image1.png>
</file>

<file path=ppt/media/image2.png>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6" name="Google Shape;23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1" name="Google Shape;11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22002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7" name="Google Shape;20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8" name="Google Shape;21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cxnSp>
        <p:nvCxnSpPr>
          <p:cNvPr id="84" name="Google Shape;84;p13"/>
          <p:cNvCxnSpPr/>
          <p:nvPr/>
        </p:nvCxnSpPr>
        <p:spPr>
          <a:xfrm>
            <a:off x="2667000" y="0"/>
            <a:ext cx="19050" cy="10287000"/>
          </a:xfrm>
          <a:prstGeom prst="straightConnector1">
            <a:avLst/>
          </a:prstGeom>
          <a:noFill/>
          <a:ln w="9525" cap="flat" cmpd="sng">
            <a:solidFill>
              <a:srgbClr val="FFCE19"/>
            </a:solidFill>
            <a:prstDash val="solid"/>
            <a:round/>
            <a:headEnd type="none" w="sm" len="sm"/>
            <a:tailEnd type="none" w="sm" len="sm"/>
          </a:ln>
        </p:spPr>
      </p:cxnSp>
      <p:cxnSp>
        <p:nvCxnSpPr>
          <p:cNvPr id="85" name="Google Shape;85;p13"/>
          <p:cNvCxnSpPr/>
          <p:nvPr/>
        </p:nvCxnSpPr>
        <p:spPr>
          <a:xfrm rot="10800000" flipH="1">
            <a:off x="0" y="2171735"/>
            <a:ext cx="18288000" cy="76200"/>
          </a:xfrm>
          <a:prstGeom prst="straightConnector1">
            <a:avLst/>
          </a:prstGeom>
          <a:noFill/>
          <a:ln w="9525" cap="flat" cmpd="sng">
            <a:solidFill>
              <a:srgbClr val="FFCE19"/>
            </a:solidFill>
            <a:prstDash val="solid"/>
            <a:round/>
            <a:headEnd type="none" w="sm" len="sm"/>
            <a:tailEnd type="none" w="sm" len="sm"/>
          </a:ln>
        </p:spPr>
      </p:cxnSp>
      <p:cxnSp>
        <p:nvCxnSpPr>
          <p:cNvPr id="86" name="Google Shape;86;p13"/>
          <p:cNvCxnSpPr/>
          <p:nvPr/>
        </p:nvCxnSpPr>
        <p:spPr>
          <a:xfrm>
            <a:off x="9862939" y="35"/>
            <a:ext cx="19050" cy="10287000"/>
          </a:xfrm>
          <a:prstGeom prst="straightConnector1">
            <a:avLst/>
          </a:prstGeom>
          <a:noFill/>
          <a:ln w="9525" cap="flat" cmpd="sng">
            <a:solidFill>
              <a:srgbClr val="FFCE19"/>
            </a:solidFill>
            <a:prstDash val="solid"/>
            <a:round/>
            <a:headEnd type="none" w="sm" len="sm"/>
            <a:tailEnd type="none" w="sm" len="sm"/>
          </a:ln>
        </p:spPr>
      </p:cxnSp>
      <p:cxnSp>
        <p:nvCxnSpPr>
          <p:cNvPr id="87" name="Google Shape;87;p13"/>
          <p:cNvCxnSpPr/>
          <p:nvPr/>
        </p:nvCxnSpPr>
        <p:spPr>
          <a:xfrm>
            <a:off x="11691739" y="35"/>
            <a:ext cx="19050" cy="10287000"/>
          </a:xfrm>
          <a:prstGeom prst="straightConnector1">
            <a:avLst/>
          </a:prstGeom>
          <a:noFill/>
          <a:ln w="9525" cap="flat" cmpd="sng">
            <a:solidFill>
              <a:srgbClr val="FFCE19"/>
            </a:solidFill>
            <a:prstDash val="solid"/>
            <a:round/>
            <a:headEnd type="none" w="sm" len="sm"/>
            <a:tailEnd type="none" w="sm" len="sm"/>
          </a:ln>
        </p:spPr>
      </p:cxnSp>
      <p:cxnSp>
        <p:nvCxnSpPr>
          <p:cNvPr id="88" name="Google Shape;88;p13"/>
          <p:cNvCxnSpPr/>
          <p:nvPr/>
        </p:nvCxnSpPr>
        <p:spPr>
          <a:xfrm>
            <a:off x="15670907" y="106932"/>
            <a:ext cx="19050" cy="10287000"/>
          </a:xfrm>
          <a:prstGeom prst="straightConnector1">
            <a:avLst/>
          </a:prstGeom>
          <a:noFill/>
          <a:ln w="9525" cap="flat" cmpd="sng">
            <a:solidFill>
              <a:srgbClr val="FFCE19"/>
            </a:solidFill>
            <a:prstDash val="solid"/>
            <a:round/>
            <a:headEnd type="none" w="sm" len="sm"/>
            <a:tailEnd type="none" w="sm" len="sm"/>
          </a:ln>
        </p:spPr>
      </p:cxnSp>
      <p:cxnSp>
        <p:nvCxnSpPr>
          <p:cNvPr id="89" name="Google Shape;89;p13"/>
          <p:cNvCxnSpPr/>
          <p:nvPr/>
        </p:nvCxnSpPr>
        <p:spPr>
          <a:xfrm rot="10800000" flipH="1">
            <a:off x="-79" y="7234456"/>
            <a:ext cx="18288000" cy="76200"/>
          </a:xfrm>
          <a:prstGeom prst="straightConnector1">
            <a:avLst/>
          </a:prstGeom>
          <a:noFill/>
          <a:ln w="9525" cap="flat" cmpd="sng">
            <a:solidFill>
              <a:srgbClr val="FFCE19"/>
            </a:solidFill>
            <a:prstDash val="solid"/>
            <a:round/>
            <a:headEnd type="none" w="sm" len="sm"/>
            <a:tailEnd type="none" w="sm" len="sm"/>
          </a:ln>
        </p:spPr>
      </p:cxnSp>
      <p:grpSp>
        <p:nvGrpSpPr>
          <p:cNvPr id="90" name="Google Shape;90;p13"/>
          <p:cNvGrpSpPr/>
          <p:nvPr/>
        </p:nvGrpSpPr>
        <p:grpSpPr>
          <a:xfrm>
            <a:off x="13074005" y="316795"/>
            <a:ext cx="572770" cy="572770"/>
            <a:chOff x="0" y="0"/>
            <a:chExt cx="812800" cy="812800"/>
          </a:xfrm>
        </p:grpSpPr>
        <p:sp>
          <p:nvSpPr>
            <p:cNvPr id="91" name="Google Shape;91;p1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7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3" name="Google Shape;93;p13"/>
          <p:cNvGrpSpPr/>
          <p:nvPr/>
        </p:nvGrpSpPr>
        <p:grpSpPr>
          <a:xfrm>
            <a:off x="-945340" y="8847061"/>
            <a:ext cx="2260425" cy="2260425"/>
            <a:chOff x="0" y="0"/>
            <a:chExt cx="812800" cy="812800"/>
          </a:xfrm>
        </p:grpSpPr>
        <p:sp>
          <p:nvSpPr>
            <p:cNvPr id="94" name="Google Shape;94;p1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6" name="Google Shape;96;p13"/>
          <p:cNvGrpSpPr/>
          <p:nvPr/>
        </p:nvGrpSpPr>
        <p:grpSpPr>
          <a:xfrm>
            <a:off x="8057952" y="-348404"/>
            <a:ext cx="696861" cy="696861"/>
            <a:chOff x="0" y="0"/>
            <a:chExt cx="812800" cy="812800"/>
          </a:xfrm>
        </p:grpSpPr>
        <p:sp>
          <p:nvSpPr>
            <p:cNvPr id="97" name="Google Shape;97;p1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667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9" name="Google Shape;99;p13"/>
          <p:cNvGrpSpPr/>
          <p:nvPr/>
        </p:nvGrpSpPr>
        <p:grpSpPr>
          <a:xfrm>
            <a:off x="16677951" y="6932605"/>
            <a:ext cx="594176" cy="594176"/>
            <a:chOff x="0" y="0"/>
            <a:chExt cx="812800" cy="812800"/>
          </a:xfrm>
        </p:grpSpPr>
        <p:sp>
          <p:nvSpPr>
            <p:cNvPr id="100" name="Google Shape;100;p1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667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2" name="Google Shape;102;p13"/>
          <p:cNvGrpSpPr/>
          <p:nvPr/>
        </p:nvGrpSpPr>
        <p:grpSpPr>
          <a:xfrm>
            <a:off x="16238862" y="3262641"/>
            <a:ext cx="1020438" cy="1020438"/>
            <a:chOff x="0" y="0"/>
            <a:chExt cx="812800" cy="812800"/>
          </a:xfrm>
        </p:grpSpPr>
        <p:sp>
          <p:nvSpPr>
            <p:cNvPr id="103" name="Google Shape;103;p1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71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05" name="Google Shape;105;p13"/>
          <p:cNvSpPr txBox="1"/>
          <p:nvPr/>
        </p:nvSpPr>
        <p:spPr>
          <a:xfrm>
            <a:off x="1713507" y="5573426"/>
            <a:ext cx="14929800" cy="824136"/>
          </a:xfrm>
          <a:prstGeom prst="rect">
            <a:avLst/>
          </a:prstGeom>
          <a:noFill/>
          <a:ln>
            <a:noFill/>
          </a:ln>
        </p:spPr>
        <p:txBody>
          <a:bodyPr spcFirstLastPara="1" wrap="square" lIns="0" tIns="0" rIns="0" bIns="0" anchor="t" anchorCtr="0">
            <a:spAutoFit/>
          </a:bodyPr>
          <a:lstStyle/>
          <a:p>
            <a:pPr marL="0" marR="0" lvl="0" indent="0" algn="ctr" rtl="0">
              <a:lnSpc>
                <a:spcPct val="136008"/>
              </a:lnSpc>
              <a:spcBef>
                <a:spcPts val="0"/>
              </a:spcBef>
              <a:spcAft>
                <a:spcPts val="0"/>
              </a:spcAft>
              <a:buNone/>
            </a:pPr>
            <a:r>
              <a:rPr lang="en-US" sz="3938" b="1" dirty="0">
                <a:latin typeface="DM Sans"/>
                <a:ea typeface="DM Sans"/>
                <a:cs typeface="DM Sans"/>
                <a:sym typeface="DM Sans"/>
              </a:rPr>
              <a:t>Debuggers </a:t>
            </a:r>
            <a:endParaRPr dirty="0">
              <a:latin typeface="DM Sans"/>
              <a:ea typeface="DM Sans"/>
              <a:cs typeface="DM Sans"/>
              <a:sym typeface="DM Sans"/>
            </a:endParaRPr>
          </a:p>
        </p:txBody>
      </p:sp>
      <p:sp>
        <p:nvSpPr>
          <p:cNvPr id="106" name="Google Shape;106;p13"/>
          <p:cNvSpPr/>
          <p:nvPr/>
        </p:nvSpPr>
        <p:spPr>
          <a:xfrm>
            <a:off x="3170846" y="6217288"/>
            <a:ext cx="12675020" cy="12177589"/>
          </a:xfrm>
          <a:custGeom>
            <a:avLst/>
            <a:gdLst/>
            <a:ahLst/>
            <a:cxnLst/>
            <a:rect l="l" t="t" r="r" b="b"/>
            <a:pathLst>
              <a:path w="12675020" h="12177589" extrusionOk="0">
                <a:moveTo>
                  <a:pt x="0" y="0"/>
                </a:moveTo>
                <a:lnTo>
                  <a:pt x="12675020" y="0"/>
                </a:lnTo>
                <a:lnTo>
                  <a:pt x="12675020" y="12177589"/>
                </a:lnTo>
                <a:lnTo>
                  <a:pt x="0" y="12177589"/>
                </a:lnTo>
                <a:lnTo>
                  <a:pt x="0" y="0"/>
                </a:lnTo>
                <a:close/>
              </a:path>
            </a:pathLst>
          </a:custGeom>
          <a:blipFill rotWithShape="1">
            <a:blip r:embed="rId3">
              <a:alphaModFix/>
            </a:blip>
            <a:stretch>
              <a:fillRect l="-8251" r="-8250" b="-21262"/>
            </a:stretch>
          </a:blipFill>
          <a:ln>
            <a:noFill/>
          </a:ln>
        </p:spPr>
      </p:sp>
      <p:sp>
        <p:nvSpPr>
          <p:cNvPr id="107" name="Google Shape;107;p13"/>
          <p:cNvSpPr/>
          <p:nvPr/>
        </p:nvSpPr>
        <p:spPr>
          <a:xfrm>
            <a:off x="1545801" y="1663993"/>
            <a:ext cx="1625044" cy="1625044"/>
          </a:xfrm>
          <a:custGeom>
            <a:avLst/>
            <a:gdLst/>
            <a:ahLst/>
            <a:cxnLst/>
            <a:rect l="l" t="t" r="r" b="b"/>
            <a:pathLst>
              <a:path w="1625044" h="1625044" extrusionOk="0">
                <a:moveTo>
                  <a:pt x="0" y="0"/>
                </a:moveTo>
                <a:lnTo>
                  <a:pt x="1625045" y="0"/>
                </a:lnTo>
                <a:lnTo>
                  <a:pt x="1625045" y="1625044"/>
                </a:lnTo>
                <a:lnTo>
                  <a:pt x="0" y="1625044"/>
                </a:lnTo>
                <a:lnTo>
                  <a:pt x="0" y="0"/>
                </a:lnTo>
                <a:close/>
              </a:path>
            </a:pathLst>
          </a:custGeom>
          <a:blipFill rotWithShape="1">
            <a:blip r:embed="rId4">
              <a:alphaModFix/>
            </a:blip>
            <a:stretch>
              <a:fillRect/>
            </a:stretch>
          </a:blipFill>
          <a:ln>
            <a:noFill/>
          </a:ln>
        </p:spPr>
      </p:sp>
      <p:sp>
        <p:nvSpPr>
          <p:cNvPr id="108" name="Google Shape;108;p13"/>
          <p:cNvSpPr txBox="1"/>
          <p:nvPr/>
        </p:nvSpPr>
        <p:spPr>
          <a:xfrm>
            <a:off x="1102480" y="3450184"/>
            <a:ext cx="16243200" cy="2256130"/>
          </a:xfrm>
          <a:prstGeom prst="rect">
            <a:avLst/>
          </a:prstGeom>
          <a:noFill/>
          <a:ln>
            <a:noFill/>
          </a:ln>
        </p:spPr>
        <p:txBody>
          <a:bodyPr spcFirstLastPara="1" wrap="square" lIns="0" tIns="0" rIns="0" bIns="0" anchor="t" anchorCtr="0">
            <a:spAutoFit/>
          </a:bodyPr>
          <a:lstStyle/>
          <a:p>
            <a:pPr marL="0" marR="0" lvl="0" indent="0" algn="ctr" rtl="0">
              <a:lnSpc>
                <a:spcPct val="135992"/>
              </a:lnSpc>
              <a:spcBef>
                <a:spcPts val="0"/>
              </a:spcBef>
              <a:spcAft>
                <a:spcPts val="0"/>
              </a:spcAft>
              <a:buNone/>
            </a:pPr>
            <a:r>
              <a:rPr lang="en-US" sz="10780" b="1" i="0" u="none" strike="noStrike" cap="none" dirty="0">
                <a:solidFill>
                  <a:srgbClr val="000000"/>
                </a:solidFill>
                <a:latin typeface="DM Sans"/>
                <a:ea typeface="DM Sans"/>
                <a:cs typeface="DM Sans"/>
                <a:sym typeface="DM Sans"/>
              </a:rPr>
              <a:t>Hack2Future</a:t>
            </a:r>
            <a:endParaRPr dirty="0">
              <a:latin typeface="DM Sans"/>
              <a:ea typeface="DM Sans"/>
              <a:cs typeface="DM Sans"/>
              <a:sym typeface="DM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grpSp>
        <p:nvGrpSpPr>
          <p:cNvPr id="220" name="Google Shape;220;p20"/>
          <p:cNvGrpSpPr/>
          <p:nvPr/>
        </p:nvGrpSpPr>
        <p:grpSpPr>
          <a:xfrm>
            <a:off x="-80" y="9"/>
            <a:ext cx="18288158" cy="10287000"/>
            <a:chOff x="26" y="12"/>
            <a:chExt cx="24384212" cy="13716000"/>
          </a:xfrm>
        </p:grpSpPr>
        <p:cxnSp>
          <p:nvCxnSpPr>
            <p:cNvPr id="221" name="Google Shape;221;p20"/>
            <p:cNvCxnSpPr/>
            <p:nvPr/>
          </p:nvCxnSpPr>
          <p:spPr>
            <a:xfrm>
              <a:off x="21959320" y="12"/>
              <a:ext cx="25400" cy="13716000"/>
            </a:xfrm>
            <a:prstGeom prst="straightConnector1">
              <a:avLst/>
            </a:prstGeom>
            <a:noFill/>
            <a:ln w="12700" cap="flat" cmpd="sng">
              <a:solidFill>
                <a:srgbClr val="E1E1E1"/>
              </a:solidFill>
              <a:prstDash val="solid"/>
              <a:round/>
              <a:headEnd type="none" w="sm" len="sm"/>
              <a:tailEnd type="none" w="sm" len="sm"/>
            </a:ln>
          </p:spPr>
        </p:cxnSp>
        <p:cxnSp>
          <p:nvCxnSpPr>
            <p:cNvPr id="222" name="Google Shape;222;p20"/>
            <p:cNvCxnSpPr/>
            <p:nvPr/>
          </p:nvCxnSpPr>
          <p:spPr>
            <a:xfrm rot="10800000" flipH="1">
              <a:off x="132" y="2698751"/>
              <a:ext cx="24384000" cy="101600"/>
            </a:xfrm>
            <a:prstGeom prst="straightConnector1">
              <a:avLst/>
            </a:prstGeom>
            <a:noFill/>
            <a:ln w="12700" cap="flat" cmpd="sng">
              <a:solidFill>
                <a:srgbClr val="D9D9D9"/>
              </a:solidFill>
              <a:prstDash val="solid"/>
              <a:round/>
              <a:headEnd type="none" w="sm" len="sm"/>
              <a:tailEnd type="none" w="sm" len="sm"/>
            </a:ln>
          </p:spPr>
        </p:cxnSp>
        <p:cxnSp>
          <p:nvCxnSpPr>
            <p:cNvPr id="223" name="Google Shape;223;p20"/>
            <p:cNvCxnSpPr/>
            <p:nvPr/>
          </p:nvCxnSpPr>
          <p:spPr>
            <a:xfrm rot="10800000" flipH="1">
              <a:off x="26" y="9449046"/>
              <a:ext cx="24384000" cy="101600"/>
            </a:xfrm>
            <a:prstGeom prst="straightConnector1">
              <a:avLst/>
            </a:prstGeom>
            <a:noFill/>
            <a:ln w="12700" cap="flat" cmpd="sng">
              <a:solidFill>
                <a:srgbClr val="E1E1E1"/>
              </a:solidFill>
              <a:prstDash val="solid"/>
              <a:round/>
              <a:headEnd type="none" w="sm" len="sm"/>
              <a:tailEnd type="none" w="sm" len="sm"/>
            </a:ln>
          </p:spPr>
        </p:cxnSp>
        <p:cxnSp>
          <p:nvCxnSpPr>
            <p:cNvPr id="224" name="Google Shape;224;p20"/>
            <p:cNvCxnSpPr/>
            <p:nvPr/>
          </p:nvCxnSpPr>
          <p:spPr>
            <a:xfrm rot="10800000" flipH="1">
              <a:off x="238" y="5765403"/>
              <a:ext cx="24384000" cy="101600"/>
            </a:xfrm>
            <a:prstGeom prst="straightConnector1">
              <a:avLst/>
            </a:prstGeom>
            <a:noFill/>
            <a:ln w="12700" cap="flat" cmpd="sng">
              <a:solidFill>
                <a:srgbClr val="E1E1E1"/>
              </a:solidFill>
              <a:prstDash val="solid"/>
              <a:round/>
              <a:headEnd type="none" w="sm" len="sm"/>
              <a:tailEnd type="none" w="sm" len="sm"/>
            </a:ln>
          </p:spPr>
        </p:cxnSp>
      </p:grpSp>
      <p:grpSp>
        <p:nvGrpSpPr>
          <p:cNvPr id="225" name="Google Shape;225;p20"/>
          <p:cNvGrpSpPr/>
          <p:nvPr/>
        </p:nvGrpSpPr>
        <p:grpSpPr>
          <a:xfrm>
            <a:off x="6385867" y="-362103"/>
            <a:ext cx="724207" cy="724207"/>
            <a:chOff x="0" y="0"/>
            <a:chExt cx="812800" cy="812800"/>
          </a:xfrm>
        </p:grpSpPr>
        <p:sp>
          <p:nvSpPr>
            <p:cNvPr id="226" name="Google Shape;226;p2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8572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0"/>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8" name="Google Shape;228;p20"/>
          <p:cNvGrpSpPr/>
          <p:nvPr/>
        </p:nvGrpSpPr>
        <p:grpSpPr>
          <a:xfrm>
            <a:off x="16202419" y="4190464"/>
            <a:ext cx="552994" cy="552994"/>
            <a:chOff x="0" y="0"/>
            <a:chExt cx="812800" cy="812800"/>
          </a:xfrm>
        </p:grpSpPr>
        <p:sp>
          <p:nvSpPr>
            <p:cNvPr id="229" name="Google Shape;229;p2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0"/>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31" name="Google Shape;231;p20"/>
          <p:cNvSpPr/>
          <p:nvPr/>
        </p:nvSpPr>
        <p:spPr>
          <a:xfrm>
            <a:off x="16951199" y="7714916"/>
            <a:ext cx="3343796" cy="3343796"/>
          </a:xfrm>
          <a:custGeom>
            <a:avLst/>
            <a:gdLst/>
            <a:ahLst/>
            <a:cxnLst/>
            <a:rect l="l" t="t" r="r" b="b"/>
            <a:pathLst>
              <a:path w="3343796" h="3343796" extrusionOk="0">
                <a:moveTo>
                  <a:pt x="0" y="0"/>
                </a:moveTo>
                <a:lnTo>
                  <a:pt x="3343797" y="0"/>
                </a:lnTo>
                <a:lnTo>
                  <a:pt x="3343797" y="3343796"/>
                </a:lnTo>
                <a:lnTo>
                  <a:pt x="0" y="3343796"/>
                </a:lnTo>
                <a:lnTo>
                  <a:pt x="0" y="0"/>
                </a:lnTo>
                <a:close/>
              </a:path>
            </a:pathLst>
          </a:custGeom>
          <a:blipFill rotWithShape="1">
            <a:blip r:embed="rId3">
              <a:alphaModFix/>
            </a:blip>
            <a:stretch>
              <a:fillRect/>
            </a:stretch>
          </a:blipFill>
          <a:ln>
            <a:noFill/>
          </a:ln>
        </p:spPr>
      </p:sp>
      <p:sp>
        <p:nvSpPr>
          <p:cNvPr id="232" name="Google Shape;232;p20"/>
          <p:cNvSpPr txBox="1"/>
          <p:nvPr/>
        </p:nvSpPr>
        <p:spPr>
          <a:xfrm>
            <a:off x="1028700" y="1276447"/>
            <a:ext cx="15669900" cy="997500"/>
          </a:xfrm>
          <a:prstGeom prst="rect">
            <a:avLst/>
          </a:prstGeom>
          <a:noFill/>
          <a:ln>
            <a:noFill/>
          </a:ln>
        </p:spPr>
        <p:txBody>
          <a:bodyPr spcFirstLastPara="1" wrap="square" lIns="0" tIns="0" rIns="0" bIns="0" anchor="t" anchorCtr="0">
            <a:spAutoFit/>
          </a:bodyPr>
          <a:lstStyle/>
          <a:p>
            <a:pPr marL="0" marR="0" lvl="0" indent="0" algn="just" rtl="0">
              <a:lnSpc>
                <a:spcPct val="90000"/>
              </a:lnSpc>
              <a:spcBef>
                <a:spcPts val="0"/>
              </a:spcBef>
              <a:spcAft>
                <a:spcPts val="0"/>
              </a:spcAft>
              <a:buNone/>
            </a:pPr>
            <a:r>
              <a:rPr lang="en-US" sz="7200" b="1">
                <a:latin typeface="DM Sans"/>
                <a:ea typeface="DM Sans"/>
                <a:cs typeface="DM Sans"/>
                <a:sym typeface="DM Sans"/>
              </a:rPr>
              <a:t>Summary</a:t>
            </a:r>
            <a:endParaRPr>
              <a:latin typeface="DM Sans"/>
              <a:ea typeface="DM Sans"/>
              <a:cs typeface="DM Sans"/>
              <a:sym typeface="DM Sans"/>
            </a:endParaRPr>
          </a:p>
        </p:txBody>
      </p:sp>
      <p:sp>
        <p:nvSpPr>
          <p:cNvPr id="3" name="TextBox 2">
            <a:extLst>
              <a:ext uri="{FF2B5EF4-FFF2-40B4-BE49-F238E27FC236}">
                <a16:creationId xmlns:a16="http://schemas.microsoft.com/office/drawing/2014/main" id="{15ECFEC8-29E5-D06B-C69B-42F83693DFE9}"/>
              </a:ext>
            </a:extLst>
          </p:cNvPr>
          <p:cNvSpPr txBox="1"/>
          <p:nvPr/>
        </p:nvSpPr>
        <p:spPr>
          <a:xfrm>
            <a:off x="782279" y="2405970"/>
            <a:ext cx="14113591" cy="6247864"/>
          </a:xfrm>
          <a:prstGeom prst="rect">
            <a:avLst/>
          </a:prstGeom>
          <a:noFill/>
        </p:spPr>
        <p:txBody>
          <a:bodyPr wrap="square">
            <a:spAutoFit/>
          </a:bodyPr>
          <a:lstStyle/>
          <a:p>
            <a:pPr marL="571500" indent="-571500">
              <a:buFontTx/>
              <a:buChar char="-"/>
            </a:pPr>
            <a:r>
              <a:rPr lang="en-IN" sz="4000" dirty="0"/>
              <a:t>The solution to developing a cyber investigation virtual lab for training involves creating a comprehensive set of use cases focused on cloud forensic investigations.</a:t>
            </a:r>
          </a:p>
          <a:p>
            <a:pPr marL="571500" indent="-571500">
              <a:buFontTx/>
              <a:buChar char="-"/>
            </a:pPr>
            <a:endParaRPr lang="en-IN" sz="4000" dirty="0"/>
          </a:p>
          <a:p>
            <a:pPr marL="571500" indent="-571500">
              <a:buFontTx/>
              <a:buChar char="-"/>
            </a:pPr>
            <a:r>
              <a:rPr lang="en-IN" sz="4000" dirty="0"/>
              <a:t>These labs will be hosted in</a:t>
            </a:r>
            <a:r>
              <a:rPr lang="en-IN" sz="4000" dirty="0">
                <a:effectLst>
                  <a:outerShdw blurRad="38100" dist="38100" dir="2700000" algn="tl">
                    <a:srgbClr val="000000">
                      <a:alpha val="43137"/>
                    </a:srgbClr>
                  </a:outerShdw>
                </a:effectLst>
              </a:rPr>
              <a:t> AWS</a:t>
            </a:r>
            <a:r>
              <a:rPr lang="en-IN" sz="4000" dirty="0"/>
              <a:t>, allowing students to configure virtual environments using </a:t>
            </a:r>
            <a:r>
              <a:rPr lang="en-IN" sz="4000" dirty="0">
                <a:effectLst>
                  <a:outerShdw blurRad="38100" dist="38100" dir="2700000" algn="tl">
                    <a:srgbClr val="000000">
                      <a:alpha val="43137"/>
                    </a:srgbClr>
                  </a:outerShdw>
                </a:effectLst>
              </a:rPr>
              <a:t>Oracle VM box</a:t>
            </a:r>
            <a:r>
              <a:rPr lang="en-IN" sz="4000" dirty="0"/>
              <a:t>, </a:t>
            </a:r>
            <a:r>
              <a:rPr lang="en-IN" sz="4000" dirty="0">
                <a:effectLst>
                  <a:outerShdw blurRad="38100" dist="38100" dir="2700000" algn="tl">
                    <a:srgbClr val="000000">
                      <a:alpha val="43137"/>
                    </a:srgbClr>
                  </a:outerShdw>
                </a:effectLst>
              </a:rPr>
              <a:t>Docker</a:t>
            </a:r>
            <a:r>
              <a:rPr lang="en-IN" sz="4000" dirty="0"/>
              <a:t> </a:t>
            </a:r>
            <a:r>
              <a:rPr lang="en-IN" sz="4000" dirty="0">
                <a:effectLst>
                  <a:outerShdw blurRad="38100" dist="38100" dir="2700000" algn="tl">
                    <a:srgbClr val="000000">
                      <a:alpha val="43137"/>
                    </a:srgbClr>
                  </a:outerShdw>
                </a:effectLst>
              </a:rPr>
              <a:t>containers</a:t>
            </a:r>
            <a:r>
              <a:rPr lang="en-IN" sz="4000" dirty="0"/>
              <a:t> or </a:t>
            </a:r>
            <a:r>
              <a:rPr lang="en-IN" sz="4000" dirty="0">
                <a:effectLst>
                  <a:outerShdw blurRad="38100" dist="38100" dir="2700000" algn="tl">
                    <a:srgbClr val="000000">
                      <a:alpha val="43137"/>
                    </a:srgbClr>
                  </a:outerShdw>
                </a:effectLst>
              </a:rPr>
              <a:t>Amazon Machine Images</a:t>
            </a:r>
            <a:r>
              <a:rPr lang="en-IN" sz="4000" dirty="0"/>
              <a:t>. </a:t>
            </a:r>
          </a:p>
          <a:p>
            <a:pPr marL="571500" indent="-571500">
              <a:buFontTx/>
              <a:buChar char="-"/>
            </a:pPr>
            <a:endParaRPr lang="en-IN" sz="4000" dirty="0"/>
          </a:p>
          <a:p>
            <a:pPr marL="571500" indent="-571500">
              <a:buFontTx/>
              <a:buChar char="-"/>
            </a:pPr>
            <a:r>
              <a:rPr lang="en-IN" sz="4000" dirty="0"/>
              <a:t>The key objectives include: equipping the trainee with appropriate skills and techniques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F66C4"/>
            </a:gs>
            <a:gs pos="100000">
              <a:srgbClr val="CF75FF"/>
            </a:gs>
          </a:gsLst>
          <a:lin ang="0" scaled="0"/>
        </a:gradFill>
        <a:effectLst/>
      </p:bgPr>
    </p:bg>
    <p:spTree>
      <p:nvGrpSpPr>
        <p:cNvPr id="1" name="Shape 237"/>
        <p:cNvGrpSpPr/>
        <p:nvPr/>
      </p:nvGrpSpPr>
      <p:grpSpPr>
        <a:xfrm>
          <a:off x="0" y="0"/>
          <a:ext cx="0" cy="0"/>
          <a:chOff x="0" y="0"/>
          <a:chExt cx="0" cy="0"/>
        </a:xfrm>
      </p:grpSpPr>
      <p:sp>
        <p:nvSpPr>
          <p:cNvPr id="238" name="Google Shape;238;p21"/>
          <p:cNvSpPr/>
          <p:nvPr/>
        </p:nvSpPr>
        <p:spPr>
          <a:xfrm>
            <a:off x="-3193096" y="-2685803"/>
            <a:ext cx="6005194" cy="6005194"/>
          </a:xfrm>
          <a:custGeom>
            <a:avLst/>
            <a:gdLst/>
            <a:ahLst/>
            <a:cxnLst/>
            <a:rect l="l" t="t" r="r" b="b"/>
            <a:pathLst>
              <a:path w="6005194" h="6005194" extrusionOk="0">
                <a:moveTo>
                  <a:pt x="0" y="0"/>
                </a:moveTo>
                <a:lnTo>
                  <a:pt x="6005195" y="0"/>
                </a:lnTo>
                <a:lnTo>
                  <a:pt x="6005195" y="6005195"/>
                </a:lnTo>
                <a:lnTo>
                  <a:pt x="0" y="6005195"/>
                </a:lnTo>
                <a:lnTo>
                  <a:pt x="0" y="0"/>
                </a:lnTo>
                <a:close/>
              </a:path>
            </a:pathLst>
          </a:custGeom>
          <a:blipFill rotWithShape="1">
            <a:blip r:embed="rId3">
              <a:alphaModFix amt="31000"/>
            </a:blip>
            <a:stretch>
              <a:fillRect/>
            </a:stretch>
          </a:blipFill>
          <a:ln>
            <a:noFill/>
          </a:ln>
        </p:spPr>
      </p:sp>
      <p:grpSp>
        <p:nvGrpSpPr>
          <p:cNvPr id="239" name="Google Shape;239;p21"/>
          <p:cNvGrpSpPr/>
          <p:nvPr/>
        </p:nvGrpSpPr>
        <p:grpSpPr>
          <a:xfrm>
            <a:off x="7058046" y="3033007"/>
            <a:ext cx="572770" cy="572770"/>
            <a:chOff x="0" y="0"/>
            <a:chExt cx="812800" cy="812800"/>
          </a:xfrm>
        </p:grpSpPr>
        <p:sp>
          <p:nvSpPr>
            <p:cNvPr id="240" name="Google Shape;240;p2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1"/>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2" name="Google Shape;242;p21"/>
          <p:cNvGrpSpPr/>
          <p:nvPr/>
        </p:nvGrpSpPr>
        <p:grpSpPr>
          <a:xfrm>
            <a:off x="6043615" y="-697636"/>
            <a:ext cx="2028861" cy="2028861"/>
            <a:chOff x="0" y="0"/>
            <a:chExt cx="812800" cy="812800"/>
          </a:xfrm>
        </p:grpSpPr>
        <p:sp>
          <p:nvSpPr>
            <p:cNvPr id="243" name="Google Shape;243;p2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6675"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1"/>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45" name="Google Shape;245;p21"/>
          <p:cNvGrpSpPr/>
          <p:nvPr/>
        </p:nvGrpSpPr>
        <p:grpSpPr>
          <a:xfrm>
            <a:off x="-598747" y="8829029"/>
            <a:ext cx="2103664" cy="2103664"/>
            <a:chOff x="0" y="0"/>
            <a:chExt cx="812800" cy="812800"/>
          </a:xfrm>
        </p:grpSpPr>
        <p:sp>
          <p:nvSpPr>
            <p:cNvPr id="246" name="Google Shape;246;p2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48" name="Google Shape;248;p21"/>
          <p:cNvSpPr/>
          <p:nvPr/>
        </p:nvSpPr>
        <p:spPr>
          <a:xfrm>
            <a:off x="9750817" y="2789566"/>
            <a:ext cx="4817536" cy="5229347"/>
          </a:xfrm>
          <a:custGeom>
            <a:avLst/>
            <a:gdLst/>
            <a:ahLst/>
            <a:cxnLst/>
            <a:rect l="l" t="t" r="r" b="b"/>
            <a:pathLst>
              <a:path w="4817536" h="5229347" extrusionOk="0">
                <a:moveTo>
                  <a:pt x="0" y="0"/>
                </a:moveTo>
                <a:lnTo>
                  <a:pt x="4817536" y="0"/>
                </a:lnTo>
                <a:lnTo>
                  <a:pt x="4817536" y="5229348"/>
                </a:lnTo>
                <a:lnTo>
                  <a:pt x="0" y="5229348"/>
                </a:lnTo>
                <a:lnTo>
                  <a:pt x="0" y="0"/>
                </a:lnTo>
                <a:close/>
              </a:path>
            </a:pathLst>
          </a:custGeom>
          <a:blipFill rotWithShape="1">
            <a:blip r:embed="rId4">
              <a:alphaModFix/>
            </a:blip>
            <a:stretch>
              <a:fillRect/>
            </a:stretch>
          </a:blipFill>
          <a:ln>
            <a:noFill/>
          </a:ln>
        </p:spPr>
      </p:sp>
      <p:sp>
        <p:nvSpPr>
          <p:cNvPr id="249" name="Google Shape;249;p21"/>
          <p:cNvSpPr txBox="1"/>
          <p:nvPr/>
        </p:nvSpPr>
        <p:spPr>
          <a:xfrm>
            <a:off x="1028700" y="5400838"/>
            <a:ext cx="7377600" cy="215400"/>
          </a:xfrm>
          <a:prstGeom prst="rect">
            <a:avLst/>
          </a:prstGeom>
          <a:noFill/>
          <a:ln>
            <a:noFill/>
          </a:ln>
        </p:spPr>
        <p:txBody>
          <a:bodyPr spcFirstLastPara="1" wrap="square" lIns="0" tIns="0" rIns="0" bIns="0" anchor="t" anchorCtr="0">
            <a:spAutoFit/>
          </a:bodyPr>
          <a:lstStyle/>
          <a:p>
            <a:pPr marL="0" marR="0" lvl="0" indent="0" algn="l" rtl="0">
              <a:lnSpc>
                <a:spcPct val="150019"/>
              </a:lnSpc>
              <a:spcBef>
                <a:spcPts val="0"/>
              </a:spcBef>
              <a:spcAft>
                <a:spcPts val="0"/>
              </a:spcAft>
              <a:buNone/>
            </a:pPr>
            <a:endParaRPr/>
          </a:p>
        </p:txBody>
      </p:sp>
      <p:sp>
        <p:nvSpPr>
          <p:cNvPr id="250" name="Google Shape;250;p21"/>
          <p:cNvSpPr txBox="1"/>
          <p:nvPr/>
        </p:nvSpPr>
        <p:spPr>
          <a:xfrm>
            <a:off x="1028700" y="4161289"/>
            <a:ext cx="7464000" cy="1218900"/>
          </a:xfrm>
          <a:prstGeom prst="rect">
            <a:avLst/>
          </a:prstGeom>
          <a:noFill/>
          <a:ln>
            <a:noFill/>
          </a:ln>
        </p:spPr>
        <p:txBody>
          <a:bodyPr spcFirstLastPara="1" wrap="square" lIns="0" tIns="0" rIns="0" bIns="0" anchor="t" anchorCtr="0">
            <a:spAutoFit/>
          </a:bodyPr>
          <a:lstStyle/>
          <a:p>
            <a:pPr marL="0" marR="0" lvl="0" indent="0" algn="l" rtl="0">
              <a:lnSpc>
                <a:spcPct val="89998"/>
              </a:lnSpc>
              <a:spcBef>
                <a:spcPts val="0"/>
              </a:spcBef>
              <a:spcAft>
                <a:spcPts val="0"/>
              </a:spcAft>
              <a:buNone/>
            </a:pPr>
            <a:r>
              <a:rPr lang="en-US" sz="8799" b="1" i="0" u="none" strike="noStrike" cap="none">
                <a:solidFill>
                  <a:srgbClr val="FFFFFF"/>
                </a:solidFill>
                <a:latin typeface="DM Sans"/>
                <a:ea typeface="DM Sans"/>
                <a:cs typeface="DM Sans"/>
                <a:sym typeface="DM Sans"/>
              </a:rPr>
              <a:t>Thank you!</a:t>
            </a:r>
            <a:endParaRPr>
              <a:latin typeface="DM Sans"/>
              <a:ea typeface="DM Sans"/>
              <a:cs typeface="DM Sans"/>
              <a:sym typeface="DM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Shape 254"/>
        <p:cNvGrpSpPr/>
        <p:nvPr/>
      </p:nvGrpSpPr>
      <p:grpSpPr>
        <a:xfrm>
          <a:off x="0" y="0"/>
          <a:ext cx="0" cy="0"/>
          <a:chOff x="0" y="0"/>
          <a:chExt cx="0" cy="0"/>
        </a:xfrm>
      </p:grpSpPr>
      <p:grpSp>
        <p:nvGrpSpPr>
          <p:cNvPr id="255" name="Google Shape;255;p22"/>
          <p:cNvGrpSpPr/>
          <p:nvPr/>
        </p:nvGrpSpPr>
        <p:grpSpPr>
          <a:xfrm>
            <a:off x="1028700" y="839242"/>
            <a:ext cx="16216313" cy="7623712"/>
            <a:chOff x="0" y="-28575"/>
            <a:chExt cx="4270963" cy="2007891"/>
          </a:xfrm>
        </p:grpSpPr>
        <p:sp>
          <p:nvSpPr>
            <p:cNvPr id="256" name="Google Shape;256;p22"/>
            <p:cNvSpPr/>
            <p:nvPr/>
          </p:nvSpPr>
          <p:spPr>
            <a:xfrm>
              <a:off x="0" y="0"/>
              <a:ext cx="4270963" cy="1979316"/>
            </a:xfrm>
            <a:custGeom>
              <a:avLst/>
              <a:gdLst/>
              <a:ahLst/>
              <a:cxnLst/>
              <a:rect l="l" t="t" r="r" b="b"/>
              <a:pathLst>
                <a:path w="4270963" h="1979316" extrusionOk="0">
                  <a:moveTo>
                    <a:pt x="0" y="0"/>
                  </a:moveTo>
                  <a:lnTo>
                    <a:pt x="4270963" y="0"/>
                  </a:lnTo>
                  <a:lnTo>
                    <a:pt x="4270963" y="1979316"/>
                  </a:lnTo>
                  <a:lnTo>
                    <a:pt x="0" y="1979316"/>
                  </a:lnTo>
                  <a:close/>
                </a:path>
              </a:pathLst>
            </a:custGeom>
            <a:solidFill>
              <a:srgbClr val="FFFFFF"/>
            </a:solidFill>
            <a:ln>
              <a:noFill/>
            </a:ln>
          </p:spPr>
        </p:sp>
        <p:sp>
          <p:nvSpPr>
            <p:cNvPr id="257" name="Google Shape;257;p22"/>
            <p:cNvSpPr txBox="1"/>
            <p:nvPr/>
          </p:nvSpPr>
          <p:spPr>
            <a:xfrm>
              <a:off x="0" y="-28575"/>
              <a:ext cx="4270963" cy="2007891"/>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8" name="Google Shape;258;p22"/>
          <p:cNvSpPr/>
          <p:nvPr/>
        </p:nvSpPr>
        <p:spPr>
          <a:xfrm>
            <a:off x="7134422" y="-1289749"/>
            <a:ext cx="4004869" cy="4004869"/>
          </a:xfrm>
          <a:custGeom>
            <a:avLst/>
            <a:gdLst/>
            <a:ahLst/>
            <a:cxnLst/>
            <a:rect l="l" t="t" r="r" b="b"/>
            <a:pathLst>
              <a:path w="4004869" h="4004869" extrusionOk="0">
                <a:moveTo>
                  <a:pt x="0" y="0"/>
                </a:moveTo>
                <a:lnTo>
                  <a:pt x="4004869" y="0"/>
                </a:lnTo>
                <a:lnTo>
                  <a:pt x="4004869" y="4004869"/>
                </a:lnTo>
                <a:lnTo>
                  <a:pt x="0" y="4004869"/>
                </a:lnTo>
                <a:lnTo>
                  <a:pt x="0" y="0"/>
                </a:lnTo>
                <a:close/>
              </a:path>
            </a:pathLst>
          </a:custGeom>
          <a:blipFill rotWithShape="1">
            <a:blip r:embed="rId3">
              <a:alphaModFix/>
            </a:blip>
            <a:stretch>
              <a:fillRect/>
            </a:stretch>
          </a:blipFill>
          <a:ln>
            <a:noFill/>
          </a:ln>
        </p:spPr>
      </p:sp>
      <p:grpSp>
        <p:nvGrpSpPr>
          <p:cNvPr id="259" name="Google Shape;259;p22"/>
          <p:cNvGrpSpPr/>
          <p:nvPr/>
        </p:nvGrpSpPr>
        <p:grpSpPr>
          <a:xfrm>
            <a:off x="-1400921" y="-657086"/>
            <a:ext cx="10544921" cy="9915386"/>
            <a:chOff x="0" y="0"/>
            <a:chExt cx="2777263" cy="2611460"/>
          </a:xfrm>
        </p:grpSpPr>
        <p:sp>
          <p:nvSpPr>
            <p:cNvPr id="260" name="Google Shape;260;p22"/>
            <p:cNvSpPr/>
            <p:nvPr/>
          </p:nvSpPr>
          <p:spPr>
            <a:xfrm>
              <a:off x="0" y="0"/>
              <a:ext cx="2777263" cy="2611460"/>
            </a:xfrm>
            <a:custGeom>
              <a:avLst/>
              <a:gdLst/>
              <a:ahLst/>
              <a:cxnLst/>
              <a:rect l="l" t="t" r="r" b="b"/>
              <a:pathLst>
                <a:path w="2777263" h="2611460" extrusionOk="0">
                  <a:moveTo>
                    <a:pt x="2617243" y="0"/>
                  </a:moveTo>
                  <a:lnTo>
                    <a:pt x="160020" y="0"/>
                  </a:lnTo>
                  <a:lnTo>
                    <a:pt x="0" y="160020"/>
                  </a:lnTo>
                  <a:lnTo>
                    <a:pt x="0" y="2451440"/>
                  </a:lnTo>
                  <a:lnTo>
                    <a:pt x="160020" y="2611460"/>
                  </a:lnTo>
                  <a:lnTo>
                    <a:pt x="2617243" y="2611460"/>
                  </a:lnTo>
                  <a:lnTo>
                    <a:pt x="2777263" y="2451440"/>
                  </a:lnTo>
                  <a:lnTo>
                    <a:pt x="2777263" y="160020"/>
                  </a:lnTo>
                  <a:lnTo>
                    <a:pt x="2617243" y="0"/>
                  </a:lnTo>
                  <a:close/>
                </a:path>
              </a:pathLst>
            </a:custGeom>
            <a:gradFill>
              <a:gsLst>
                <a:gs pos="0">
                  <a:srgbClr val="FF66C4"/>
                </a:gs>
                <a:gs pos="100000">
                  <a:srgbClr val="CF75FF"/>
                </a:gs>
              </a:gsLst>
              <a:lin ang="0" scaled="0"/>
            </a:gradFill>
            <a:ln>
              <a:noFill/>
            </a:ln>
          </p:spPr>
        </p:sp>
        <p:sp>
          <p:nvSpPr>
            <p:cNvPr id="261" name="Google Shape;261;p22"/>
            <p:cNvSpPr txBox="1"/>
            <p:nvPr/>
          </p:nvSpPr>
          <p:spPr>
            <a:xfrm>
              <a:off x="63500" y="34925"/>
              <a:ext cx="2650263" cy="251303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2" name="Google Shape;262;p22"/>
          <p:cNvSpPr txBox="1"/>
          <p:nvPr/>
        </p:nvSpPr>
        <p:spPr>
          <a:xfrm>
            <a:off x="1507351" y="4499807"/>
            <a:ext cx="6908400" cy="3792600"/>
          </a:xfrm>
          <a:prstGeom prst="rect">
            <a:avLst/>
          </a:prstGeom>
          <a:noFill/>
          <a:ln>
            <a:noFill/>
          </a:ln>
        </p:spPr>
        <p:txBody>
          <a:bodyPr spcFirstLastPara="1" wrap="square" lIns="0" tIns="0" rIns="0" bIns="0" anchor="t" anchorCtr="0">
            <a:spAutoFit/>
          </a:bodyPr>
          <a:lstStyle/>
          <a:p>
            <a:pPr marL="0" marR="0" lvl="0" indent="0" algn="l" rtl="0">
              <a:lnSpc>
                <a:spcPct val="104000"/>
              </a:lnSpc>
              <a:spcBef>
                <a:spcPts val="0"/>
              </a:spcBef>
              <a:spcAft>
                <a:spcPts val="0"/>
              </a:spcAft>
              <a:buNone/>
            </a:pPr>
            <a:r>
              <a:rPr lang="en-US" sz="8000" b="1" i="0" u="none" strike="noStrike" cap="none">
                <a:solidFill>
                  <a:srgbClr val="FFFFFF"/>
                </a:solidFill>
                <a:latin typeface="DM Sans"/>
                <a:ea typeface="DM Sans"/>
                <a:cs typeface="DM Sans"/>
                <a:sym typeface="DM Sans"/>
              </a:rPr>
              <a:t>For questions, reach out to:</a:t>
            </a:r>
            <a:endParaRPr>
              <a:latin typeface="DM Sans"/>
              <a:ea typeface="DM Sans"/>
              <a:cs typeface="DM Sans"/>
              <a:sym typeface="DM Sans"/>
            </a:endParaRPr>
          </a:p>
        </p:txBody>
      </p:sp>
      <p:cxnSp>
        <p:nvCxnSpPr>
          <p:cNvPr id="263" name="Google Shape;263;p22"/>
          <p:cNvCxnSpPr/>
          <p:nvPr/>
        </p:nvCxnSpPr>
        <p:spPr>
          <a:xfrm>
            <a:off x="1033462" y="-9"/>
            <a:ext cx="19050" cy="10287000"/>
          </a:xfrm>
          <a:prstGeom prst="straightConnector1">
            <a:avLst/>
          </a:prstGeom>
          <a:noFill/>
          <a:ln w="9525" cap="flat" cmpd="sng">
            <a:solidFill>
              <a:srgbClr val="FFFFFF"/>
            </a:solidFill>
            <a:prstDash val="solid"/>
            <a:round/>
            <a:headEnd type="none" w="sm" len="sm"/>
            <a:tailEnd type="none" w="sm" len="sm"/>
          </a:ln>
        </p:spPr>
      </p:cxnSp>
      <p:cxnSp>
        <p:nvCxnSpPr>
          <p:cNvPr id="264" name="Google Shape;264;p22"/>
          <p:cNvCxnSpPr/>
          <p:nvPr/>
        </p:nvCxnSpPr>
        <p:spPr>
          <a:xfrm flipH="1">
            <a:off x="-460846" y="1828791"/>
            <a:ext cx="9604837" cy="17737"/>
          </a:xfrm>
          <a:prstGeom prst="straightConnector1">
            <a:avLst/>
          </a:prstGeom>
          <a:noFill/>
          <a:ln w="9525" cap="flat" cmpd="sng">
            <a:solidFill>
              <a:srgbClr val="FFFFFF"/>
            </a:solidFill>
            <a:prstDash val="solid"/>
            <a:round/>
            <a:headEnd type="none" w="sm" len="sm"/>
            <a:tailEnd type="none" w="sm" len="sm"/>
          </a:ln>
        </p:spPr>
      </p:cxnSp>
      <p:sp>
        <p:nvSpPr>
          <p:cNvPr id="265" name="Google Shape;265;p22"/>
          <p:cNvSpPr txBox="1"/>
          <p:nvPr/>
        </p:nvSpPr>
        <p:spPr>
          <a:xfrm>
            <a:off x="12142275" y="2770315"/>
            <a:ext cx="4707673" cy="34925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000" b="1" i="0" u="none" strike="noStrike" cap="none">
                <a:solidFill>
                  <a:srgbClr val="000000"/>
                </a:solidFill>
                <a:latin typeface="Arial"/>
                <a:ea typeface="Arial"/>
                <a:cs typeface="Arial"/>
                <a:sym typeface="Arial"/>
              </a:rPr>
              <a:t>AAYUSH KUMAR</a:t>
            </a:r>
            <a:endParaRPr/>
          </a:p>
        </p:txBody>
      </p:sp>
      <p:sp>
        <p:nvSpPr>
          <p:cNvPr id="266" name="Google Shape;266;p22"/>
          <p:cNvSpPr txBox="1"/>
          <p:nvPr/>
        </p:nvSpPr>
        <p:spPr>
          <a:xfrm>
            <a:off x="12142275" y="3197019"/>
            <a:ext cx="4707673" cy="295275"/>
          </a:xfrm>
          <a:prstGeom prst="rect">
            <a:avLst/>
          </a:prstGeom>
          <a:noFill/>
          <a:ln>
            <a:noFill/>
          </a:ln>
        </p:spPr>
        <p:txBody>
          <a:bodyPr spcFirstLastPara="1" wrap="square" lIns="0" tIns="0" rIns="0" bIns="0" anchor="t" anchorCtr="0">
            <a:spAutoFit/>
          </a:bodyPr>
          <a:lstStyle/>
          <a:p>
            <a:pPr marL="0" marR="0" lvl="0" indent="0" algn="l" rtl="0">
              <a:lnSpc>
                <a:spcPct val="120010"/>
              </a:lnSpc>
              <a:spcBef>
                <a:spcPts val="0"/>
              </a:spcBef>
              <a:spcAft>
                <a:spcPts val="0"/>
              </a:spcAft>
              <a:buNone/>
            </a:pPr>
            <a:r>
              <a:rPr lang="en-US" sz="1999" b="1" i="0" u="none" strike="noStrike" cap="none">
                <a:solidFill>
                  <a:srgbClr val="767676"/>
                </a:solidFill>
                <a:latin typeface="DM Sans"/>
                <a:ea typeface="DM Sans"/>
                <a:cs typeface="DM Sans"/>
                <a:sym typeface="DM Sans"/>
              </a:rPr>
              <a:t>TECHNICAL TEAM LEAD</a:t>
            </a:r>
            <a:endParaRPr/>
          </a:p>
        </p:txBody>
      </p:sp>
      <p:sp>
        <p:nvSpPr>
          <p:cNvPr id="267" name="Google Shape;267;p22"/>
          <p:cNvSpPr txBox="1"/>
          <p:nvPr/>
        </p:nvSpPr>
        <p:spPr>
          <a:xfrm>
            <a:off x="12142275" y="5916043"/>
            <a:ext cx="4707673" cy="34925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000" b="1" i="0" u="none" strike="noStrike" cap="none">
                <a:solidFill>
                  <a:srgbClr val="000000"/>
                </a:solidFill>
                <a:latin typeface="Arial"/>
                <a:ea typeface="Arial"/>
                <a:cs typeface="Arial"/>
                <a:sym typeface="Arial"/>
              </a:rPr>
              <a:t>AZMI NABEEL</a:t>
            </a:r>
            <a:endParaRPr/>
          </a:p>
        </p:txBody>
      </p:sp>
      <p:sp>
        <p:nvSpPr>
          <p:cNvPr id="268" name="Google Shape;268;p22"/>
          <p:cNvSpPr txBox="1"/>
          <p:nvPr/>
        </p:nvSpPr>
        <p:spPr>
          <a:xfrm>
            <a:off x="12142275" y="6342746"/>
            <a:ext cx="4707673" cy="295275"/>
          </a:xfrm>
          <a:prstGeom prst="rect">
            <a:avLst/>
          </a:prstGeom>
          <a:noFill/>
          <a:ln>
            <a:noFill/>
          </a:ln>
        </p:spPr>
        <p:txBody>
          <a:bodyPr spcFirstLastPara="1" wrap="square" lIns="0" tIns="0" rIns="0" bIns="0" anchor="t" anchorCtr="0">
            <a:spAutoFit/>
          </a:bodyPr>
          <a:lstStyle/>
          <a:p>
            <a:pPr marL="0" marR="0" lvl="0" indent="0" algn="l" rtl="0">
              <a:lnSpc>
                <a:spcPct val="120010"/>
              </a:lnSpc>
              <a:spcBef>
                <a:spcPts val="0"/>
              </a:spcBef>
              <a:spcAft>
                <a:spcPts val="0"/>
              </a:spcAft>
              <a:buNone/>
            </a:pPr>
            <a:r>
              <a:rPr lang="en-US" sz="1999" b="1" i="0" u="none" strike="noStrike" cap="none">
                <a:solidFill>
                  <a:srgbClr val="767676"/>
                </a:solidFill>
                <a:latin typeface="DM Sans"/>
                <a:ea typeface="DM Sans"/>
                <a:cs typeface="DM Sans"/>
                <a:sym typeface="DM Sans"/>
              </a:rPr>
              <a:t>TECHNICAL TEAM MEMBER</a:t>
            </a:r>
            <a:endParaRPr/>
          </a:p>
        </p:txBody>
      </p:sp>
      <p:sp>
        <p:nvSpPr>
          <p:cNvPr id="269" name="Google Shape;269;p22"/>
          <p:cNvSpPr txBox="1"/>
          <p:nvPr/>
        </p:nvSpPr>
        <p:spPr>
          <a:xfrm>
            <a:off x="12142275" y="6927257"/>
            <a:ext cx="4707673" cy="2667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800" b="0" i="0" u="none" strike="noStrike" cap="none">
                <a:solidFill>
                  <a:srgbClr val="767676"/>
                </a:solidFill>
                <a:latin typeface="DM Sans"/>
                <a:ea typeface="DM Sans"/>
                <a:cs typeface="DM Sans"/>
                <a:sym typeface="DM Sans"/>
              </a:rPr>
              <a:t>+91 6282354218</a:t>
            </a:r>
            <a:endParaRPr/>
          </a:p>
        </p:txBody>
      </p:sp>
      <p:sp>
        <p:nvSpPr>
          <p:cNvPr id="270" name="Google Shape;270;p22"/>
          <p:cNvSpPr txBox="1"/>
          <p:nvPr/>
        </p:nvSpPr>
        <p:spPr>
          <a:xfrm>
            <a:off x="12142275" y="3740880"/>
            <a:ext cx="4707673" cy="2667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800" b="0" i="0" u="none" strike="noStrike" cap="none">
                <a:solidFill>
                  <a:srgbClr val="767676"/>
                </a:solidFill>
                <a:latin typeface="DM Sans"/>
                <a:ea typeface="DM Sans"/>
                <a:cs typeface="DM Sans"/>
                <a:sym typeface="DM Sans"/>
              </a:rPr>
              <a:t>+91 7352629192</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cxnSp>
        <p:nvCxnSpPr>
          <p:cNvPr id="113" name="Google Shape;113;p14"/>
          <p:cNvCxnSpPr/>
          <p:nvPr/>
        </p:nvCxnSpPr>
        <p:spPr>
          <a:xfrm>
            <a:off x="16469391" y="147681"/>
            <a:ext cx="19050" cy="10287000"/>
          </a:xfrm>
          <a:prstGeom prst="straightConnector1">
            <a:avLst/>
          </a:prstGeom>
          <a:noFill/>
          <a:ln w="9525" cap="flat" cmpd="sng">
            <a:solidFill>
              <a:srgbClr val="E1E1E1"/>
            </a:solidFill>
            <a:prstDash val="solid"/>
            <a:round/>
            <a:headEnd type="none" w="sm" len="sm"/>
            <a:tailEnd type="none" w="sm" len="sm"/>
          </a:ln>
        </p:spPr>
      </p:cxnSp>
      <p:cxnSp>
        <p:nvCxnSpPr>
          <p:cNvPr id="114" name="Google Shape;114;p14"/>
          <p:cNvCxnSpPr/>
          <p:nvPr/>
        </p:nvCxnSpPr>
        <p:spPr>
          <a:xfrm rot="10800000" flipH="1">
            <a:off x="0" y="2171735"/>
            <a:ext cx="18288000" cy="76200"/>
          </a:xfrm>
          <a:prstGeom prst="straightConnector1">
            <a:avLst/>
          </a:prstGeom>
          <a:noFill/>
          <a:ln w="9525" cap="flat" cmpd="sng">
            <a:solidFill>
              <a:srgbClr val="D9D9D9"/>
            </a:solidFill>
            <a:prstDash val="solid"/>
            <a:round/>
            <a:headEnd type="none" w="sm" len="sm"/>
            <a:tailEnd type="none" w="sm" len="sm"/>
          </a:ln>
        </p:spPr>
      </p:cxnSp>
      <p:cxnSp>
        <p:nvCxnSpPr>
          <p:cNvPr id="115" name="Google Shape;115;p14"/>
          <p:cNvCxnSpPr/>
          <p:nvPr/>
        </p:nvCxnSpPr>
        <p:spPr>
          <a:xfrm rot="10800000" flipH="1">
            <a:off x="-79" y="7234456"/>
            <a:ext cx="18288000" cy="76200"/>
          </a:xfrm>
          <a:prstGeom prst="straightConnector1">
            <a:avLst/>
          </a:prstGeom>
          <a:noFill/>
          <a:ln w="9525" cap="flat" cmpd="sng">
            <a:solidFill>
              <a:srgbClr val="E1E1E1"/>
            </a:solidFill>
            <a:prstDash val="solid"/>
            <a:round/>
            <a:headEnd type="none" w="sm" len="sm"/>
            <a:tailEnd type="none" w="sm" len="sm"/>
          </a:ln>
        </p:spPr>
      </p:cxnSp>
      <p:cxnSp>
        <p:nvCxnSpPr>
          <p:cNvPr id="116" name="Google Shape;116;p14"/>
          <p:cNvCxnSpPr/>
          <p:nvPr/>
        </p:nvCxnSpPr>
        <p:spPr>
          <a:xfrm rot="10800000" flipH="1">
            <a:off x="79" y="4471724"/>
            <a:ext cx="18288000" cy="76200"/>
          </a:xfrm>
          <a:prstGeom prst="straightConnector1">
            <a:avLst/>
          </a:prstGeom>
          <a:noFill/>
          <a:ln w="9525" cap="flat" cmpd="sng">
            <a:solidFill>
              <a:srgbClr val="E1E1E1"/>
            </a:solidFill>
            <a:prstDash val="solid"/>
            <a:round/>
            <a:headEnd type="none" w="sm" len="sm"/>
            <a:tailEnd type="none" w="sm" len="sm"/>
          </a:ln>
        </p:spPr>
      </p:cxnSp>
      <p:sp>
        <p:nvSpPr>
          <p:cNvPr id="117" name="Google Shape;117;p14"/>
          <p:cNvSpPr txBox="1"/>
          <p:nvPr/>
        </p:nvSpPr>
        <p:spPr>
          <a:xfrm>
            <a:off x="5551173" y="2352710"/>
            <a:ext cx="10101000" cy="1477800"/>
          </a:xfrm>
          <a:prstGeom prst="rect">
            <a:avLst/>
          </a:prstGeom>
          <a:noFill/>
          <a:ln>
            <a:noFill/>
          </a:ln>
        </p:spPr>
        <p:txBody>
          <a:bodyPr spcFirstLastPara="1" wrap="square" lIns="0" tIns="0" rIns="0" bIns="0" anchor="t" anchorCtr="0">
            <a:spAutoFit/>
          </a:bodyPr>
          <a:lstStyle/>
          <a:p>
            <a:pPr marL="0" marR="0" lvl="0" indent="0" algn="r" rtl="0">
              <a:lnSpc>
                <a:spcPct val="139989"/>
              </a:lnSpc>
              <a:spcBef>
                <a:spcPts val="0"/>
              </a:spcBef>
              <a:spcAft>
                <a:spcPts val="0"/>
              </a:spcAft>
              <a:buNone/>
            </a:pPr>
            <a:r>
              <a:rPr lang="en-US" sz="9600" b="1" i="0" u="none" strike="noStrike" cap="none">
                <a:solidFill>
                  <a:srgbClr val="000000"/>
                </a:solidFill>
                <a:latin typeface="DM Sans"/>
                <a:ea typeface="DM Sans"/>
                <a:cs typeface="DM Sans"/>
                <a:sym typeface="DM Sans"/>
              </a:rPr>
              <a:t>Team Details</a:t>
            </a:r>
            <a:endParaRPr>
              <a:latin typeface="DM Sans"/>
              <a:ea typeface="DM Sans"/>
              <a:cs typeface="DM Sans"/>
              <a:sym typeface="DM Sans"/>
            </a:endParaRPr>
          </a:p>
        </p:txBody>
      </p:sp>
      <p:grpSp>
        <p:nvGrpSpPr>
          <p:cNvPr id="118" name="Google Shape;118;p14"/>
          <p:cNvGrpSpPr/>
          <p:nvPr/>
        </p:nvGrpSpPr>
        <p:grpSpPr>
          <a:xfrm>
            <a:off x="6385867" y="-362103"/>
            <a:ext cx="724207" cy="724207"/>
            <a:chOff x="0" y="0"/>
            <a:chExt cx="812800" cy="812800"/>
          </a:xfrm>
        </p:grpSpPr>
        <p:sp>
          <p:nvSpPr>
            <p:cNvPr id="119" name="Google Shape;119;p1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8572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4"/>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1" name="Google Shape;121;p14"/>
          <p:cNvGrpSpPr/>
          <p:nvPr/>
        </p:nvGrpSpPr>
        <p:grpSpPr>
          <a:xfrm>
            <a:off x="16202419" y="4190464"/>
            <a:ext cx="552994" cy="552994"/>
            <a:chOff x="0" y="0"/>
            <a:chExt cx="812800" cy="812800"/>
          </a:xfrm>
        </p:grpSpPr>
        <p:sp>
          <p:nvSpPr>
            <p:cNvPr id="122" name="Google Shape;122;p1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4"/>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4" name="Google Shape;124;p14"/>
          <p:cNvGrpSpPr/>
          <p:nvPr/>
        </p:nvGrpSpPr>
        <p:grpSpPr>
          <a:xfrm>
            <a:off x="1909436" y="4105464"/>
            <a:ext cx="14151346" cy="6197596"/>
            <a:chOff x="0" y="0"/>
            <a:chExt cx="3727104" cy="1632288"/>
          </a:xfrm>
        </p:grpSpPr>
        <p:sp>
          <p:nvSpPr>
            <p:cNvPr id="125" name="Google Shape;125;p14"/>
            <p:cNvSpPr/>
            <p:nvPr/>
          </p:nvSpPr>
          <p:spPr>
            <a:xfrm>
              <a:off x="0" y="0"/>
              <a:ext cx="3727104" cy="1632288"/>
            </a:xfrm>
            <a:custGeom>
              <a:avLst/>
              <a:gdLst/>
              <a:ahLst/>
              <a:cxnLst/>
              <a:rect l="l" t="t" r="r" b="b"/>
              <a:pathLst>
                <a:path w="3727104" h="1632288" extrusionOk="0">
                  <a:moveTo>
                    <a:pt x="3567083" y="0"/>
                  </a:moveTo>
                  <a:lnTo>
                    <a:pt x="160020" y="0"/>
                  </a:lnTo>
                  <a:lnTo>
                    <a:pt x="0" y="160020"/>
                  </a:lnTo>
                  <a:lnTo>
                    <a:pt x="0" y="1472267"/>
                  </a:lnTo>
                  <a:lnTo>
                    <a:pt x="160020" y="1632288"/>
                  </a:lnTo>
                  <a:lnTo>
                    <a:pt x="3567083" y="1632288"/>
                  </a:lnTo>
                  <a:lnTo>
                    <a:pt x="3727104" y="1472267"/>
                  </a:lnTo>
                  <a:lnTo>
                    <a:pt x="3727104" y="160020"/>
                  </a:lnTo>
                  <a:lnTo>
                    <a:pt x="3567083" y="0"/>
                  </a:lnTo>
                  <a:close/>
                </a:path>
              </a:pathLst>
            </a:custGeom>
            <a:gradFill>
              <a:gsLst>
                <a:gs pos="0">
                  <a:srgbClr val="FF66C4"/>
                </a:gs>
                <a:gs pos="100000">
                  <a:srgbClr val="CF75FF"/>
                </a:gs>
              </a:gsLst>
              <a:lin ang="0" scaled="0"/>
            </a:gradFill>
            <a:ln>
              <a:noFill/>
            </a:ln>
          </p:spPr>
        </p:sp>
        <p:sp>
          <p:nvSpPr>
            <p:cNvPr id="126" name="Google Shape;126;p14"/>
            <p:cNvSpPr txBox="1"/>
            <p:nvPr/>
          </p:nvSpPr>
          <p:spPr>
            <a:xfrm>
              <a:off x="63500" y="34925"/>
              <a:ext cx="3600104" cy="1533862"/>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7" name="Google Shape;127;p14"/>
          <p:cNvGrpSpPr/>
          <p:nvPr/>
        </p:nvGrpSpPr>
        <p:grpSpPr>
          <a:xfrm>
            <a:off x="3535926" y="6049563"/>
            <a:ext cx="464695" cy="464695"/>
            <a:chOff x="0" y="0"/>
            <a:chExt cx="812800" cy="812800"/>
          </a:xfrm>
        </p:grpSpPr>
        <p:sp>
          <p:nvSpPr>
            <p:cNvPr id="128" name="Google Shape;128;p1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4"/>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30" name="Google Shape;130;p14"/>
          <p:cNvSpPr txBox="1"/>
          <p:nvPr/>
        </p:nvSpPr>
        <p:spPr>
          <a:xfrm>
            <a:off x="4219300" y="6074399"/>
            <a:ext cx="4473000" cy="516936"/>
          </a:xfrm>
          <a:prstGeom prst="rect">
            <a:avLst/>
          </a:prstGeom>
          <a:noFill/>
          <a:ln>
            <a:noFill/>
          </a:ln>
        </p:spPr>
        <p:txBody>
          <a:bodyPr spcFirstLastPara="1" wrap="square" lIns="0" tIns="0" rIns="0" bIns="0" anchor="t" anchorCtr="0">
            <a:spAutoFit/>
          </a:bodyPr>
          <a:lstStyle/>
          <a:p>
            <a:pPr marL="0" marR="0" lvl="0" indent="0" algn="just" rtl="0">
              <a:lnSpc>
                <a:spcPct val="120007"/>
              </a:lnSpc>
              <a:spcBef>
                <a:spcPts val="0"/>
              </a:spcBef>
              <a:spcAft>
                <a:spcPts val="0"/>
              </a:spcAft>
              <a:buNone/>
            </a:pPr>
            <a:r>
              <a:rPr lang="en-US" sz="2799" b="1" dirty="0">
                <a:solidFill>
                  <a:srgbClr val="FFFFFF"/>
                </a:solidFill>
                <a:latin typeface="DM Sans"/>
                <a:sym typeface="DM Sans"/>
              </a:rPr>
              <a:t>Vaibhav Deopa </a:t>
            </a:r>
            <a:endParaRPr dirty="0"/>
          </a:p>
        </p:txBody>
      </p:sp>
      <p:sp>
        <p:nvSpPr>
          <p:cNvPr id="131" name="Google Shape;131;p14"/>
          <p:cNvSpPr txBox="1"/>
          <p:nvPr/>
        </p:nvSpPr>
        <p:spPr>
          <a:xfrm>
            <a:off x="4219294" y="7044625"/>
            <a:ext cx="4472883" cy="516936"/>
          </a:xfrm>
          <a:prstGeom prst="rect">
            <a:avLst/>
          </a:prstGeom>
          <a:noFill/>
          <a:ln>
            <a:noFill/>
          </a:ln>
        </p:spPr>
        <p:txBody>
          <a:bodyPr spcFirstLastPara="1" wrap="square" lIns="0" tIns="0" rIns="0" bIns="0" anchor="t" anchorCtr="0">
            <a:spAutoFit/>
          </a:bodyPr>
          <a:lstStyle/>
          <a:p>
            <a:pPr marL="0" marR="0" lvl="0" indent="0" algn="l" rtl="0">
              <a:lnSpc>
                <a:spcPct val="120007"/>
              </a:lnSpc>
              <a:spcBef>
                <a:spcPts val="0"/>
              </a:spcBef>
              <a:spcAft>
                <a:spcPts val="0"/>
              </a:spcAft>
              <a:buNone/>
            </a:pPr>
            <a:r>
              <a:rPr lang="en-US" sz="2799" b="1" dirty="0" err="1">
                <a:solidFill>
                  <a:srgbClr val="FFFFFF"/>
                </a:solidFill>
                <a:latin typeface="DM Sans"/>
                <a:sym typeface="DM Sans"/>
              </a:rPr>
              <a:t>Lomesh</a:t>
            </a:r>
            <a:r>
              <a:rPr lang="en-US" sz="2799" b="1" dirty="0">
                <a:solidFill>
                  <a:srgbClr val="FFFFFF"/>
                </a:solidFill>
                <a:latin typeface="DM Sans"/>
                <a:sym typeface="DM Sans"/>
              </a:rPr>
              <a:t> </a:t>
            </a:r>
            <a:r>
              <a:rPr lang="en-US" sz="2799" b="1" dirty="0" err="1">
                <a:solidFill>
                  <a:srgbClr val="FFFFFF"/>
                </a:solidFill>
                <a:latin typeface="DM Sans"/>
                <a:sym typeface="DM Sans"/>
              </a:rPr>
              <a:t>Jangde</a:t>
            </a:r>
            <a:endParaRPr dirty="0"/>
          </a:p>
        </p:txBody>
      </p:sp>
      <p:sp>
        <p:nvSpPr>
          <p:cNvPr id="132" name="Google Shape;132;p14"/>
          <p:cNvSpPr txBox="1"/>
          <p:nvPr/>
        </p:nvSpPr>
        <p:spPr>
          <a:xfrm>
            <a:off x="4219294" y="7902619"/>
            <a:ext cx="4472883" cy="516936"/>
          </a:xfrm>
          <a:prstGeom prst="rect">
            <a:avLst/>
          </a:prstGeom>
          <a:noFill/>
          <a:ln>
            <a:noFill/>
          </a:ln>
        </p:spPr>
        <p:txBody>
          <a:bodyPr spcFirstLastPara="1" wrap="square" lIns="0" tIns="0" rIns="0" bIns="0" anchor="t" anchorCtr="0">
            <a:spAutoFit/>
          </a:bodyPr>
          <a:lstStyle/>
          <a:p>
            <a:pPr marL="0" marR="0" lvl="0" indent="0" algn="l" rtl="0">
              <a:lnSpc>
                <a:spcPct val="120007"/>
              </a:lnSpc>
              <a:spcBef>
                <a:spcPts val="0"/>
              </a:spcBef>
              <a:spcAft>
                <a:spcPts val="0"/>
              </a:spcAft>
              <a:buNone/>
            </a:pPr>
            <a:r>
              <a:rPr lang="en-US" sz="2799" b="1" dirty="0">
                <a:solidFill>
                  <a:srgbClr val="FFFFFF"/>
                </a:solidFill>
                <a:latin typeface="DM Sans"/>
                <a:sym typeface="DM Sans"/>
              </a:rPr>
              <a:t>Rajat V </a:t>
            </a:r>
            <a:r>
              <a:rPr lang="en-US" sz="2799" b="1" dirty="0" err="1">
                <a:solidFill>
                  <a:srgbClr val="FFFFFF"/>
                </a:solidFill>
                <a:latin typeface="DM Sans"/>
                <a:sym typeface="DM Sans"/>
              </a:rPr>
              <a:t>Malapur</a:t>
            </a:r>
            <a:endParaRPr dirty="0"/>
          </a:p>
        </p:txBody>
      </p:sp>
      <p:sp>
        <p:nvSpPr>
          <p:cNvPr id="133" name="Google Shape;133;p14"/>
          <p:cNvSpPr txBox="1"/>
          <p:nvPr/>
        </p:nvSpPr>
        <p:spPr>
          <a:xfrm>
            <a:off x="4219294" y="8673099"/>
            <a:ext cx="4205314" cy="516936"/>
          </a:xfrm>
          <a:prstGeom prst="rect">
            <a:avLst/>
          </a:prstGeom>
          <a:noFill/>
          <a:ln>
            <a:noFill/>
          </a:ln>
        </p:spPr>
        <p:txBody>
          <a:bodyPr spcFirstLastPara="1" wrap="square" lIns="0" tIns="0" rIns="0" bIns="0" anchor="t" anchorCtr="0">
            <a:spAutoFit/>
          </a:bodyPr>
          <a:lstStyle/>
          <a:p>
            <a:pPr marL="0" marR="0" lvl="0" indent="0" algn="l" rtl="0">
              <a:lnSpc>
                <a:spcPct val="120007"/>
              </a:lnSpc>
              <a:spcBef>
                <a:spcPts val="0"/>
              </a:spcBef>
              <a:spcAft>
                <a:spcPts val="0"/>
              </a:spcAft>
              <a:buNone/>
            </a:pPr>
            <a:r>
              <a:rPr lang="en-US" sz="2799" b="1" dirty="0">
                <a:solidFill>
                  <a:srgbClr val="FFFFFF"/>
                </a:solidFill>
                <a:latin typeface="DM Sans"/>
                <a:sym typeface="DM Sans"/>
              </a:rPr>
              <a:t>Samarth </a:t>
            </a:r>
            <a:r>
              <a:rPr lang="en-US" sz="2799" b="1" dirty="0" err="1">
                <a:solidFill>
                  <a:srgbClr val="FFFFFF"/>
                </a:solidFill>
                <a:latin typeface="DM Sans"/>
                <a:sym typeface="DM Sans"/>
              </a:rPr>
              <a:t>Narvekar</a:t>
            </a:r>
            <a:endParaRPr dirty="0"/>
          </a:p>
        </p:txBody>
      </p:sp>
      <p:grpSp>
        <p:nvGrpSpPr>
          <p:cNvPr id="134" name="Google Shape;134;p14"/>
          <p:cNvGrpSpPr/>
          <p:nvPr/>
        </p:nvGrpSpPr>
        <p:grpSpPr>
          <a:xfrm>
            <a:off x="3535926" y="6993252"/>
            <a:ext cx="464695" cy="464695"/>
            <a:chOff x="0" y="0"/>
            <a:chExt cx="812800" cy="812800"/>
          </a:xfrm>
        </p:grpSpPr>
        <p:sp>
          <p:nvSpPr>
            <p:cNvPr id="135" name="Google Shape;135;p1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7" name="Google Shape;137;p14"/>
          <p:cNvGrpSpPr/>
          <p:nvPr/>
        </p:nvGrpSpPr>
        <p:grpSpPr>
          <a:xfrm>
            <a:off x="3535926" y="7899856"/>
            <a:ext cx="464695" cy="464695"/>
            <a:chOff x="0" y="0"/>
            <a:chExt cx="812800" cy="812800"/>
          </a:xfrm>
        </p:grpSpPr>
        <p:sp>
          <p:nvSpPr>
            <p:cNvPr id="138" name="Google Shape;138;p1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40" name="Google Shape;140;p14"/>
          <p:cNvGrpSpPr/>
          <p:nvPr/>
        </p:nvGrpSpPr>
        <p:grpSpPr>
          <a:xfrm>
            <a:off x="3535926" y="8650302"/>
            <a:ext cx="464695" cy="464695"/>
            <a:chOff x="0" y="0"/>
            <a:chExt cx="812800" cy="812800"/>
          </a:xfrm>
        </p:grpSpPr>
        <p:sp>
          <p:nvSpPr>
            <p:cNvPr id="141" name="Google Shape;141;p14"/>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43" name="Google Shape;143;p14"/>
          <p:cNvSpPr/>
          <p:nvPr/>
        </p:nvSpPr>
        <p:spPr>
          <a:xfrm>
            <a:off x="1545801" y="1663993"/>
            <a:ext cx="1625044" cy="1625044"/>
          </a:xfrm>
          <a:custGeom>
            <a:avLst/>
            <a:gdLst/>
            <a:ahLst/>
            <a:cxnLst/>
            <a:rect l="l" t="t" r="r" b="b"/>
            <a:pathLst>
              <a:path w="1625044" h="1625044" extrusionOk="0">
                <a:moveTo>
                  <a:pt x="0" y="0"/>
                </a:moveTo>
                <a:lnTo>
                  <a:pt x="1625045" y="0"/>
                </a:lnTo>
                <a:lnTo>
                  <a:pt x="1625045" y="1625044"/>
                </a:lnTo>
                <a:lnTo>
                  <a:pt x="0" y="1625044"/>
                </a:lnTo>
                <a:lnTo>
                  <a:pt x="0" y="0"/>
                </a:lnTo>
                <a:close/>
              </a:path>
            </a:pathLst>
          </a:custGeom>
          <a:blipFill rotWithShape="1">
            <a:blip r:embed="rId3">
              <a:alphaModFix/>
            </a:blip>
            <a:stretch>
              <a:fillRect/>
            </a:stretch>
          </a:blipFill>
          <a:ln>
            <a:noFill/>
          </a:ln>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5"/>
          <p:cNvSpPr/>
          <p:nvPr/>
        </p:nvSpPr>
        <p:spPr>
          <a:xfrm>
            <a:off x="14990" y="14990"/>
            <a:ext cx="18288000" cy="10287000"/>
          </a:xfrm>
          <a:custGeom>
            <a:avLst/>
            <a:gdLst/>
            <a:ahLst/>
            <a:cxnLst/>
            <a:rect l="l" t="t" r="r" b="b"/>
            <a:pathLst>
              <a:path w="18288000" h="10287000" extrusionOk="0">
                <a:moveTo>
                  <a:pt x="0" y="0"/>
                </a:moveTo>
                <a:lnTo>
                  <a:pt x="18288000" y="0"/>
                </a:lnTo>
                <a:lnTo>
                  <a:pt x="18288000" y="10287000"/>
                </a:lnTo>
                <a:lnTo>
                  <a:pt x="0" y="10287000"/>
                </a:lnTo>
                <a:lnTo>
                  <a:pt x="0" y="0"/>
                </a:lnTo>
                <a:close/>
              </a:path>
            </a:pathLst>
          </a:custGeom>
          <a:blipFill rotWithShape="1">
            <a:blip r:embed="rId3">
              <a:alphaModFix/>
            </a:blip>
            <a:stretch>
              <a:fillRect/>
            </a:stretch>
          </a:blipFill>
          <a:ln>
            <a:noFill/>
          </a:ln>
        </p:spPr>
      </p:sp>
      <p:grpSp>
        <p:nvGrpSpPr>
          <p:cNvPr id="149" name="Google Shape;149;p15"/>
          <p:cNvGrpSpPr/>
          <p:nvPr/>
        </p:nvGrpSpPr>
        <p:grpSpPr>
          <a:xfrm>
            <a:off x="2051072" y="2975700"/>
            <a:ext cx="14185855" cy="5485026"/>
            <a:chOff x="0" y="0"/>
            <a:chExt cx="3736192" cy="1444616"/>
          </a:xfrm>
        </p:grpSpPr>
        <p:sp>
          <p:nvSpPr>
            <p:cNvPr id="150" name="Google Shape;150;p15"/>
            <p:cNvSpPr/>
            <p:nvPr/>
          </p:nvSpPr>
          <p:spPr>
            <a:xfrm>
              <a:off x="0" y="0"/>
              <a:ext cx="3736192" cy="1444616"/>
            </a:xfrm>
            <a:custGeom>
              <a:avLst/>
              <a:gdLst/>
              <a:ahLst/>
              <a:cxnLst/>
              <a:rect l="l" t="t" r="r" b="b"/>
              <a:pathLst>
                <a:path w="3736192" h="1444616" extrusionOk="0">
                  <a:moveTo>
                    <a:pt x="3576172" y="0"/>
                  </a:moveTo>
                  <a:lnTo>
                    <a:pt x="160020" y="0"/>
                  </a:lnTo>
                  <a:lnTo>
                    <a:pt x="0" y="160020"/>
                  </a:lnTo>
                  <a:lnTo>
                    <a:pt x="0" y="1284596"/>
                  </a:lnTo>
                  <a:lnTo>
                    <a:pt x="160020" y="1444616"/>
                  </a:lnTo>
                  <a:lnTo>
                    <a:pt x="3576172" y="1444616"/>
                  </a:lnTo>
                  <a:lnTo>
                    <a:pt x="3736192" y="1284596"/>
                  </a:lnTo>
                  <a:lnTo>
                    <a:pt x="3736192" y="160020"/>
                  </a:lnTo>
                  <a:lnTo>
                    <a:pt x="3576172" y="0"/>
                  </a:lnTo>
                  <a:close/>
                </a:path>
              </a:pathLst>
            </a:custGeom>
            <a:solidFill>
              <a:srgbClr val="FFFFFF"/>
            </a:solidFill>
            <a:ln>
              <a:noFill/>
            </a:ln>
          </p:spPr>
        </p:sp>
        <p:sp>
          <p:nvSpPr>
            <p:cNvPr id="151" name="Google Shape;151;p15"/>
            <p:cNvSpPr txBox="1"/>
            <p:nvPr/>
          </p:nvSpPr>
          <p:spPr>
            <a:xfrm>
              <a:off x="63500" y="34925"/>
              <a:ext cx="3609192" cy="1346191"/>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52" name="Google Shape;152;p15"/>
          <p:cNvGrpSpPr/>
          <p:nvPr/>
        </p:nvGrpSpPr>
        <p:grpSpPr>
          <a:xfrm>
            <a:off x="3101167" y="1966332"/>
            <a:ext cx="9106162" cy="2194756"/>
            <a:chOff x="0" y="0"/>
            <a:chExt cx="3122814" cy="752657"/>
          </a:xfrm>
        </p:grpSpPr>
        <p:sp>
          <p:nvSpPr>
            <p:cNvPr id="153" name="Google Shape;153;p15"/>
            <p:cNvSpPr/>
            <p:nvPr/>
          </p:nvSpPr>
          <p:spPr>
            <a:xfrm>
              <a:off x="0" y="0"/>
              <a:ext cx="3122814" cy="752657"/>
            </a:xfrm>
            <a:custGeom>
              <a:avLst/>
              <a:gdLst/>
              <a:ahLst/>
              <a:cxnLst/>
              <a:rect l="l" t="t" r="r" b="b"/>
              <a:pathLst>
                <a:path w="3122814" h="752657" extrusionOk="0">
                  <a:moveTo>
                    <a:pt x="2962794" y="0"/>
                  </a:moveTo>
                  <a:lnTo>
                    <a:pt x="160020" y="0"/>
                  </a:lnTo>
                  <a:lnTo>
                    <a:pt x="0" y="160020"/>
                  </a:lnTo>
                  <a:lnTo>
                    <a:pt x="0" y="592637"/>
                  </a:lnTo>
                  <a:lnTo>
                    <a:pt x="160020" y="752657"/>
                  </a:lnTo>
                  <a:lnTo>
                    <a:pt x="2962794" y="752657"/>
                  </a:lnTo>
                  <a:lnTo>
                    <a:pt x="3122814" y="592637"/>
                  </a:lnTo>
                  <a:lnTo>
                    <a:pt x="3122814" y="160020"/>
                  </a:lnTo>
                  <a:lnTo>
                    <a:pt x="2962794" y="0"/>
                  </a:lnTo>
                  <a:close/>
                </a:path>
              </a:pathLst>
            </a:custGeom>
            <a:gradFill>
              <a:gsLst>
                <a:gs pos="0">
                  <a:srgbClr val="FF66C4"/>
                </a:gs>
                <a:gs pos="100000">
                  <a:srgbClr val="CF75FF"/>
                </a:gs>
              </a:gsLst>
              <a:lin ang="0" scaled="0"/>
            </a:gradFill>
            <a:ln>
              <a:noFill/>
            </a:ln>
          </p:spPr>
        </p:sp>
        <p:sp>
          <p:nvSpPr>
            <p:cNvPr id="154" name="Google Shape;154;p15"/>
            <p:cNvSpPr txBox="1"/>
            <p:nvPr/>
          </p:nvSpPr>
          <p:spPr>
            <a:xfrm>
              <a:off x="63500" y="34925"/>
              <a:ext cx="2995814" cy="654232"/>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55" name="Google Shape;155;p15"/>
          <p:cNvGrpSpPr/>
          <p:nvPr/>
        </p:nvGrpSpPr>
        <p:grpSpPr>
          <a:xfrm>
            <a:off x="1764688" y="1679947"/>
            <a:ext cx="572770" cy="572770"/>
            <a:chOff x="0" y="0"/>
            <a:chExt cx="812800" cy="812800"/>
          </a:xfrm>
        </p:grpSpPr>
        <p:sp>
          <p:nvSpPr>
            <p:cNvPr id="156" name="Google Shape;156;p1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58" name="Google Shape;158;p15"/>
          <p:cNvGrpSpPr/>
          <p:nvPr/>
        </p:nvGrpSpPr>
        <p:grpSpPr>
          <a:xfrm>
            <a:off x="-945340" y="8847061"/>
            <a:ext cx="2260425" cy="2260425"/>
            <a:chOff x="0" y="0"/>
            <a:chExt cx="812800" cy="812800"/>
          </a:xfrm>
        </p:grpSpPr>
        <p:sp>
          <p:nvSpPr>
            <p:cNvPr id="159" name="Google Shape;159;p1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14300" cap="sq"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61" name="Google Shape;161;p15"/>
          <p:cNvGrpSpPr/>
          <p:nvPr/>
        </p:nvGrpSpPr>
        <p:grpSpPr>
          <a:xfrm>
            <a:off x="518481" y="6719475"/>
            <a:ext cx="1020438" cy="1020438"/>
            <a:chOff x="0" y="0"/>
            <a:chExt cx="812800" cy="812800"/>
          </a:xfrm>
        </p:grpSpPr>
        <p:sp>
          <p:nvSpPr>
            <p:cNvPr id="162" name="Google Shape;162;p1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4" name="Google Shape;164;p15"/>
          <p:cNvSpPr/>
          <p:nvPr/>
        </p:nvSpPr>
        <p:spPr>
          <a:xfrm>
            <a:off x="13938682" y="-2434853"/>
            <a:ext cx="8229600" cy="8229600"/>
          </a:xfrm>
          <a:custGeom>
            <a:avLst/>
            <a:gdLst/>
            <a:ahLst/>
            <a:cxnLst/>
            <a:rect l="l" t="t" r="r" b="b"/>
            <a:pathLst>
              <a:path w="8229600" h="8229600" extrusionOk="0">
                <a:moveTo>
                  <a:pt x="0" y="0"/>
                </a:moveTo>
                <a:lnTo>
                  <a:pt x="8229600" y="0"/>
                </a:lnTo>
                <a:lnTo>
                  <a:pt x="8229600" y="8229600"/>
                </a:lnTo>
                <a:lnTo>
                  <a:pt x="0" y="8229600"/>
                </a:lnTo>
                <a:lnTo>
                  <a:pt x="0" y="0"/>
                </a:lnTo>
                <a:close/>
              </a:path>
            </a:pathLst>
          </a:custGeom>
          <a:blipFill rotWithShape="1">
            <a:blip r:embed="rId4">
              <a:alphaModFix/>
            </a:blip>
            <a:stretch>
              <a:fillRect/>
            </a:stretch>
          </a:blipFill>
          <a:ln>
            <a:noFill/>
          </a:ln>
        </p:spPr>
      </p:sp>
      <p:sp>
        <p:nvSpPr>
          <p:cNvPr id="165" name="Google Shape;165;p15"/>
          <p:cNvSpPr txBox="1"/>
          <p:nvPr/>
        </p:nvSpPr>
        <p:spPr>
          <a:xfrm>
            <a:off x="3531743" y="4407108"/>
            <a:ext cx="10514041" cy="3323987"/>
          </a:xfrm>
          <a:prstGeom prst="rect">
            <a:avLst/>
          </a:prstGeom>
          <a:noFill/>
          <a:ln>
            <a:noFill/>
          </a:ln>
        </p:spPr>
        <p:txBody>
          <a:bodyPr spcFirstLastPara="1" wrap="square" lIns="0" tIns="0" rIns="0" bIns="0" anchor="t" anchorCtr="0">
            <a:spAutoFit/>
          </a:bodyPr>
          <a:lstStyle/>
          <a:p>
            <a:pPr marL="0" marR="0" lvl="0" indent="0" algn="l" rtl="0">
              <a:lnSpc>
                <a:spcPct val="150017"/>
              </a:lnSpc>
              <a:spcBef>
                <a:spcPts val="0"/>
              </a:spcBef>
              <a:spcAft>
                <a:spcPts val="0"/>
              </a:spcAft>
              <a:buNone/>
            </a:pPr>
            <a:r>
              <a:rPr lang="en-US" sz="3600" dirty="0"/>
              <a:t>The project aims to create a cloud-based virtual lab that centralizes resources for training cybersecurity investigators, utilizing various cloud forensics tools and methodologies to enhance their skills.</a:t>
            </a:r>
            <a:endParaRPr sz="3600" dirty="0"/>
          </a:p>
        </p:txBody>
      </p:sp>
      <p:sp>
        <p:nvSpPr>
          <p:cNvPr id="166" name="Google Shape;166;p15"/>
          <p:cNvSpPr txBox="1"/>
          <p:nvPr/>
        </p:nvSpPr>
        <p:spPr>
          <a:xfrm>
            <a:off x="2817689" y="1975258"/>
            <a:ext cx="9673200" cy="18471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2000" b="1" i="0" u="none" strike="noStrike" cap="none" dirty="0">
                <a:solidFill>
                  <a:srgbClr val="FFFFFF"/>
                </a:solidFill>
                <a:latin typeface="DM Sans"/>
                <a:ea typeface="DM Sans"/>
                <a:cs typeface="DM Sans"/>
                <a:sym typeface="DM Sans"/>
              </a:rPr>
              <a:t>Idea Brief</a:t>
            </a:r>
            <a:endParaRPr dirty="0">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C60E4E-82F5-5298-9BA9-80090C2E970F}"/>
              </a:ext>
            </a:extLst>
          </p:cNvPr>
          <p:cNvSpPr txBox="1"/>
          <p:nvPr/>
        </p:nvSpPr>
        <p:spPr>
          <a:xfrm>
            <a:off x="368710" y="280219"/>
            <a:ext cx="17668567" cy="9079409"/>
          </a:xfrm>
          <a:prstGeom prst="rect">
            <a:avLst/>
          </a:prstGeom>
          <a:noFill/>
        </p:spPr>
        <p:txBody>
          <a:bodyPr wrap="square" rtlCol="0">
            <a:spAutoFit/>
          </a:bodyPr>
          <a:lstStyle/>
          <a:p>
            <a:r>
              <a:rPr lang="en-IN" sz="4000" dirty="0"/>
              <a:t>1. Project introduction:</a:t>
            </a:r>
          </a:p>
          <a:p>
            <a:r>
              <a:rPr lang="en-IN" sz="3600" dirty="0"/>
              <a:t> -  Project provides an in-depth learning experience in cloud forensics for cybersecurity    </a:t>
            </a:r>
          </a:p>
          <a:p>
            <a:r>
              <a:rPr lang="en-IN" sz="3600" dirty="0"/>
              <a:t>     investigators.</a:t>
            </a:r>
          </a:p>
          <a:p>
            <a:pPr marL="571500" indent="-571500">
              <a:buFontTx/>
              <a:buChar char="-"/>
            </a:pPr>
            <a:endParaRPr lang="en-IN" sz="3600" dirty="0"/>
          </a:p>
          <a:p>
            <a:pPr marL="571500" indent="-571500">
              <a:buFontTx/>
              <a:buChar char="-"/>
            </a:pPr>
            <a:r>
              <a:rPr lang="en-IN" sz="3600" dirty="0"/>
              <a:t>Utilizes interactive labs and documentation available on a virtual lab (web page). The web page is hosted on </a:t>
            </a:r>
            <a:r>
              <a:rPr lang="en-IN" sz="3600" dirty="0">
                <a:effectLst>
                  <a:outerShdw blurRad="38100" dist="38100" dir="2700000" algn="tl">
                    <a:srgbClr val="000000">
                      <a:alpha val="43137"/>
                    </a:srgbClr>
                  </a:outerShdw>
                </a:effectLst>
              </a:rPr>
              <a:t>OpenStack</a:t>
            </a:r>
            <a:r>
              <a:rPr lang="en-IN" sz="3600" dirty="0"/>
              <a:t>.</a:t>
            </a:r>
          </a:p>
          <a:p>
            <a:pPr marL="571500" indent="-571500">
              <a:buFontTx/>
              <a:buChar char="-"/>
            </a:pPr>
            <a:endParaRPr lang="en-IN" sz="3600" dirty="0"/>
          </a:p>
          <a:p>
            <a:pPr marL="571500" indent="-571500">
              <a:buFontTx/>
              <a:buChar char="-"/>
            </a:pPr>
            <a:r>
              <a:rPr lang="en-IN" sz="3600" dirty="0"/>
              <a:t>Cloud platform enables simulation of realistic cloud forensic scenarios for learners. </a:t>
            </a:r>
          </a:p>
          <a:p>
            <a:endParaRPr lang="en-IN" sz="3600" dirty="0"/>
          </a:p>
          <a:p>
            <a:r>
              <a:rPr lang="en-IN" sz="3600" dirty="0"/>
              <a:t>2. </a:t>
            </a:r>
            <a:r>
              <a:rPr lang="en-IN" sz="4000" dirty="0"/>
              <a:t>Scope and Expected solution:</a:t>
            </a:r>
            <a:endParaRPr lang="en-US" sz="3600" dirty="0"/>
          </a:p>
          <a:p>
            <a:pPr marL="571500" indent="-571500">
              <a:buFontTx/>
              <a:buChar char="-"/>
            </a:pPr>
            <a:r>
              <a:rPr lang="en-US" sz="3600" dirty="0"/>
              <a:t>Implement project on cloud platform using </a:t>
            </a:r>
            <a:r>
              <a:rPr lang="en-US" sz="3600" dirty="0">
                <a:effectLst>
                  <a:outerShdw blurRad="38100" dist="38100" dir="2700000" algn="tl">
                    <a:srgbClr val="000000">
                      <a:alpha val="43137"/>
                    </a:srgbClr>
                  </a:outerShdw>
                </a:effectLst>
              </a:rPr>
              <a:t>IaaS</a:t>
            </a:r>
            <a:r>
              <a:rPr lang="en-US" sz="3600" dirty="0"/>
              <a:t> features.</a:t>
            </a:r>
          </a:p>
          <a:p>
            <a:pPr marL="571500" indent="-571500">
              <a:buFontTx/>
              <a:buChar char="-"/>
            </a:pPr>
            <a:endParaRPr lang="en-US" sz="3600" dirty="0"/>
          </a:p>
          <a:p>
            <a:pPr marL="571500" indent="-571500">
              <a:buFontTx/>
              <a:buChar char="-"/>
            </a:pPr>
            <a:r>
              <a:rPr lang="en-US" sz="3600" dirty="0"/>
              <a:t>Includes a lab manual and preconfigured virtual machines tailored for investigation needs.</a:t>
            </a:r>
          </a:p>
          <a:p>
            <a:pPr marL="571500" indent="-571500">
              <a:buFontTx/>
              <a:buChar char="-"/>
            </a:pPr>
            <a:endParaRPr lang="en-US" sz="3600" dirty="0"/>
          </a:p>
          <a:p>
            <a:pPr marL="571500" indent="-571500">
              <a:buFontTx/>
              <a:buChar char="-"/>
            </a:pPr>
            <a:r>
              <a:rPr lang="en-US" sz="3600" dirty="0"/>
              <a:t>Provides </a:t>
            </a:r>
            <a:r>
              <a:rPr lang="en-US" sz="3600" dirty="0">
                <a:effectLst>
                  <a:outerShdw blurRad="38100" dist="38100" dir="2700000" algn="tl">
                    <a:srgbClr val="000000">
                      <a:alpha val="43137"/>
                    </a:srgbClr>
                  </a:outerShdw>
                </a:effectLst>
              </a:rPr>
              <a:t>Images/templates</a:t>
            </a:r>
            <a:r>
              <a:rPr lang="en-US" sz="3600" dirty="0"/>
              <a:t> to ensure scalability. </a:t>
            </a:r>
            <a:endParaRPr lang="en-IN" sz="3600" dirty="0"/>
          </a:p>
        </p:txBody>
      </p:sp>
    </p:spTree>
    <p:extLst>
      <p:ext uri="{BB962C8B-B14F-4D97-AF65-F5344CB8AC3E}">
        <p14:creationId xmlns:p14="http://schemas.microsoft.com/office/powerpoint/2010/main" val="1893999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grpSp>
        <p:nvGrpSpPr>
          <p:cNvPr id="171" name="Google Shape;171;p16"/>
          <p:cNvGrpSpPr/>
          <p:nvPr/>
        </p:nvGrpSpPr>
        <p:grpSpPr>
          <a:xfrm>
            <a:off x="-80" y="9"/>
            <a:ext cx="18288158" cy="10287000"/>
            <a:chOff x="26" y="12"/>
            <a:chExt cx="24384212" cy="13716000"/>
          </a:xfrm>
        </p:grpSpPr>
        <p:cxnSp>
          <p:nvCxnSpPr>
            <p:cNvPr id="172" name="Google Shape;172;p16"/>
            <p:cNvCxnSpPr/>
            <p:nvPr/>
          </p:nvCxnSpPr>
          <p:spPr>
            <a:xfrm>
              <a:off x="21959320" y="12"/>
              <a:ext cx="25400" cy="13716000"/>
            </a:xfrm>
            <a:prstGeom prst="straightConnector1">
              <a:avLst/>
            </a:prstGeom>
            <a:noFill/>
            <a:ln w="12700" cap="flat" cmpd="sng">
              <a:solidFill>
                <a:srgbClr val="E1E1E1"/>
              </a:solidFill>
              <a:prstDash val="solid"/>
              <a:round/>
              <a:headEnd type="none" w="sm" len="sm"/>
              <a:tailEnd type="none" w="sm" len="sm"/>
            </a:ln>
          </p:spPr>
        </p:cxnSp>
        <p:cxnSp>
          <p:nvCxnSpPr>
            <p:cNvPr id="173" name="Google Shape;173;p16"/>
            <p:cNvCxnSpPr/>
            <p:nvPr/>
          </p:nvCxnSpPr>
          <p:spPr>
            <a:xfrm rot="10800000" flipH="1">
              <a:off x="132" y="2698751"/>
              <a:ext cx="24384000" cy="101600"/>
            </a:xfrm>
            <a:prstGeom prst="straightConnector1">
              <a:avLst/>
            </a:prstGeom>
            <a:noFill/>
            <a:ln w="12700" cap="flat" cmpd="sng">
              <a:solidFill>
                <a:srgbClr val="D9D9D9"/>
              </a:solidFill>
              <a:prstDash val="solid"/>
              <a:round/>
              <a:headEnd type="none" w="sm" len="sm"/>
              <a:tailEnd type="none" w="sm" len="sm"/>
            </a:ln>
          </p:spPr>
        </p:cxnSp>
        <p:cxnSp>
          <p:nvCxnSpPr>
            <p:cNvPr id="174" name="Google Shape;174;p16"/>
            <p:cNvCxnSpPr/>
            <p:nvPr/>
          </p:nvCxnSpPr>
          <p:spPr>
            <a:xfrm rot="10800000" flipH="1">
              <a:off x="26" y="9449046"/>
              <a:ext cx="24384000" cy="101600"/>
            </a:xfrm>
            <a:prstGeom prst="straightConnector1">
              <a:avLst/>
            </a:prstGeom>
            <a:noFill/>
            <a:ln w="12700" cap="flat" cmpd="sng">
              <a:solidFill>
                <a:srgbClr val="E1E1E1"/>
              </a:solidFill>
              <a:prstDash val="solid"/>
              <a:round/>
              <a:headEnd type="none" w="sm" len="sm"/>
              <a:tailEnd type="none" w="sm" len="sm"/>
            </a:ln>
          </p:spPr>
        </p:cxnSp>
        <p:cxnSp>
          <p:nvCxnSpPr>
            <p:cNvPr id="175" name="Google Shape;175;p16"/>
            <p:cNvCxnSpPr/>
            <p:nvPr/>
          </p:nvCxnSpPr>
          <p:spPr>
            <a:xfrm rot="10800000" flipH="1">
              <a:off x="238" y="5765403"/>
              <a:ext cx="24384000" cy="101600"/>
            </a:xfrm>
            <a:prstGeom prst="straightConnector1">
              <a:avLst/>
            </a:prstGeom>
            <a:noFill/>
            <a:ln w="12700" cap="flat" cmpd="sng">
              <a:solidFill>
                <a:srgbClr val="E1E1E1"/>
              </a:solidFill>
              <a:prstDash val="solid"/>
              <a:round/>
              <a:headEnd type="none" w="sm" len="sm"/>
              <a:tailEnd type="none" w="sm" len="sm"/>
            </a:ln>
          </p:spPr>
        </p:cxnSp>
      </p:grpSp>
      <p:grpSp>
        <p:nvGrpSpPr>
          <p:cNvPr id="176" name="Google Shape;176;p16"/>
          <p:cNvGrpSpPr/>
          <p:nvPr/>
        </p:nvGrpSpPr>
        <p:grpSpPr>
          <a:xfrm>
            <a:off x="6385867" y="-362103"/>
            <a:ext cx="724207" cy="724207"/>
            <a:chOff x="0" y="0"/>
            <a:chExt cx="812800" cy="812800"/>
          </a:xfrm>
        </p:grpSpPr>
        <p:sp>
          <p:nvSpPr>
            <p:cNvPr id="177" name="Google Shape;177;p1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8572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79" name="Google Shape;179;p16"/>
          <p:cNvGrpSpPr/>
          <p:nvPr/>
        </p:nvGrpSpPr>
        <p:grpSpPr>
          <a:xfrm>
            <a:off x="16202419" y="4190464"/>
            <a:ext cx="552994" cy="552994"/>
            <a:chOff x="0" y="0"/>
            <a:chExt cx="812800" cy="812800"/>
          </a:xfrm>
        </p:grpSpPr>
        <p:sp>
          <p:nvSpPr>
            <p:cNvPr id="180" name="Google Shape;180;p1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82" name="Google Shape;182;p16"/>
          <p:cNvSpPr txBox="1"/>
          <p:nvPr/>
        </p:nvSpPr>
        <p:spPr>
          <a:xfrm>
            <a:off x="865415" y="2301497"/>
            <a:ext cx="15173717" cy="7478970"/>
          </a:xfrm>
          <a:prstGeom prst="rect">
            <a:avLst/>
          </a:prstGeom>
          <a:noFill/>
          <a:ln>
            <a:noFill/>
          </a:ln>
        </p:spPr>
        <p:txBody>
          <a:bodyPr spcFirstLastPara="1" wrap="square" lIns="0" tIns="0" rIns="0" bIns="0" anchor="t" anchorCtr="0">
            <a:spAutoFit/>
          </a:bodyPr>
          <a:lstStyle/>
          <a:p>
            <a:pPr marL="571500" marR="0" lvl="0" indent="-571500" algn="l" rtl="0">
              <a:lnSpc>
                <a:spcPct val="150017"/>
              </a:lnSpc>
              <a:spcBef>
                <a:spcPts val="0"/>
              </a:spcBef>
              <a:spcAft>
                <a:spcPts val="0"/>
              </a:spcAft>
              <a:buFontTx/>
              <a:buChar char="-"/>
            </a:pPr>
            <a:r>
              <a:rPr lang="en-US" sz="3600" dirty="0"/>
              <a:t>Each topic has prerequisites to proceed to the topic. A learning session on these prerequisites is provided in the virtual lab.</a:t>
            </a:r>
          </a:p>
          <a:p>
            <a:pPr marL="571500" marR="0" lvl="0" indent="-571500" algn="l" rtl="0">
              <a:lnSpc>
                <a:spcPct val="150017"/>
              </a:lnSpc>
              <a:spcBef>
                <a:spcPts val="0"/>
              </a:spcBef>
              <a:spcAft>
                <a:spcPts val="0"/>
              </a:spcAft>
              <a:buFontTx/>
              <a:buChar char="-"/>
            </a:pPr>
            <a:r>
              <a:rPr lang="en-US" sz="3600" dirty="0"/>
              <a:t>A pool of important resources, including readings and video lectures, is also available on the virtual lab. </a:t>
            </a:r>
          </a:p>
          <a:p>
            <a:pPr marL="571500" marR="0" lvl="0" indent="-571500" algn="l" rtl="0">
              <a:lnSpc>
                <a:spcPct val="150017"/>
              </a:lnSpc>
              <a:spcBef>
                <a:spcPts val="0"/>
              </a:spcBef>
              <a:spcAft>
                <a:spcPts val="0"/>
              </a:spcAft>
              <a:buFontTx/>
              <a:buChar char="-"/>
            </a:pPr>
            <a:r>
              <a:rPr lang="en-US" sz="3600" dirty="0"/>
              <a:t>The labs train students in technical skills and provide a cloud native architecture for performing labs.</a:t>
            </a:r>
          </a:p>
          <a:p>
            <a:pPr marL="571500" marR="0" lvl="0" indent="-571500" algn="l" rtl="0">
              <a:lnSpc>
                <a:spcPct val="150017"/>
              </a:lnSpc>
              <a:spcBef>
                <a:spcPts val="0"/>
              </a:spcBef>
              <a:spcAft>
                <a:spcPts val="0"/>
              </a:spcAft>
              <a:buFontTx/>
              <a:buChar char="-"/>
            </a:pPr>
            <a:r>
              <a:rPr lang="en-US" sz="3600" dirty="0"/>
              <a:t>The project includes detailed use cases of open source tools in forensics and a brief introduction to cloud-based tools used in forensics.</a:t>
            </a:r>
          </a:p>
          <a:p>
            <a:pPr>
              <a:lnSpc>
                <a:spcPct val="150017"/>
              </a:lnSpc>
            </a:pPr>
            <a:endParaRPr lang="en-IN" sz="3600" dirty="0"/>
          </a:p>
        </p:txBody>
      </p:sp>
      <p:sp>
        <p:nvSpPr>
          <p:cNvPr id="183" name="Google Shape;183;p16"/>
          <p:cNvSpPr/>
          <p:nvPr/>
        </p:nvSpPr>
        <p:spPr>
          <a:xfrm>
            <a:off x="16951199" y="7714916"/>
            <a:ext cx="3343796" cy="3343796"/>
          </a:xfrm>
          <a:custGeom>
            <a:avLst/>
            <a:gdLst/>
            <a:ahLst/>
            <a:cxnLst/>
            <a:rect l="l" t="t" r="r" b="b"/>
            <a:pathLst>
              <a:path w="3343796" h="3343796" extrusionOk="0">
                <a:moveTo>
                  <a:pt x="0" y="0"/>
                </a:moveTo>
                <a:lnTo>
                  <a:pt x="3343797" y="0"/>
                </a:lnTo>
                <a:lnTo>
                  <a:pt x="3343797" y="3343796"/>
                </a:lnTo>
                <a:lnTo>
                  <a:pt x="0" y="3343796"/>
                </a:lnTo>
                <a:lnTo>
                  <a:pt x="0" y="0"/>
                </a:lnTo>
                <a:close/>
              </a:path>
            </a:pathLst>
          </a:custGeom>
          <a:blipFill rotWithShape="1">
            <a:blip r:embed="rId3">
              <a:alphaModFix/>
            </a:blip>
            <a:stretch>
              <a:fillRect/>
            </a:stretch>
          </a:blipFill>
          <a:ln>
            <a:noFill/>
          </a:ln>
        </p:spPr>
      </p:sp>
      <p:sp>
        <p:nvSpPr>
          <p:cNvPr id="184" name="Google Shape;184;p16"/>
          <p:cNvSpPr txBox="1"/>
          <p:nvPr/>
        </p:nvSpPr>
        <p:spPr>
          <a:xfrm>
            <a:off x="1033670" y="1003048"/>
            <a:ext cx="15669900" cy="997500"/>
          </a:xfrm>
          <a:prstGeom prst="rect">
            <a:avLst/>
          </a:prstGeom>
          <a:noFill/>
          <a:ln>
            <a:noFill/>
          </a:ln>
        </p:spPr>
        <p:txBody>
          <a:bodyPr spcFirstLastPara="1" wrap="square" lIns="0" tIns="0" rIns="0" bIns="0" anchor="t" anchorCtr="0">
            <a:spAutoFit/>
          </a:bodyPr>
          <a:lstStyle/>
          <a:p>
            <a:pPr marL="0" marR="0" lvl="0" indent="0" algn="just" rtl="0">
              <a:lnSpc>
                <a:spcPct val="90000"/>
              </a:lnSpc>
              <a:spcBef>
                <a:spcPts val="0"/>
              </a:spcBef>
              <a:spcAft>
                <a:spcPts val="0"/>
              </a:spcAft>
              <a:buNone/>
            </a:pPr>
            <a:r>
              <a:rPr lang="en-US" sz="7200" b="1" dirty="0">
                <a:latin typeface="DM Sans"/>
                <a:ea typeface="DM Sans"/>
                <a:cs typeface="DM Sans"/>
                <a:sym typeface="DM Sans"/>
              </a:rPr>
              <a:t>Unique Features</a:t>
            </a:r>
            <a:endParaRPr dirty="0">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grpSp>
        <p:nvGrpSpPr>
          <p:cNvPr id="171" name="Google Shape;171;p16"/>
          <p:cNvGrpSpPr/>
          <p:nvPr/>
        </p:nvGrpSpPr>
        <p:grpSpPr>
          <a:xfrm>
            <a:off x="-80" y="9"/>
            <a:ext cx="18288158" cy="10287000"/>
            <a:chOff x="26" y="12"/>
            <a:chExt cx="24384212" cy="13716000"/>
          </a:xfrm>
        </p:grpSpPr>
        <p:cxnSp>
          <p:nvCxnSpPr>
            <p:cNvPr id="172" name="Google Shape;172;p16"/>
            <p:cNvCxnSpPr/>
            <p:nvPr/>
          </p:nvCxnSpPr>
          <p:spPr>
            <a:xfrm>
              <a:off x="21959320" y="12"/>
              <a:ext cx="25400" cy="13716000"/>
            </a:xfrm>
            <a:prstGeom prst="straightConnector1">
              <a:avLst/>
            </a:prstGeom>
            <a:noFill/>
            <a:ln w="12700" cap="flat" cmpd="sng">
              <a:solidFill>
                <a:srgbClr val="E1E1E1"/>
              </a:solidFill>
              <a:prstDash val="solid"/>
              <a:round/>
              <a:headEnd type="none" w="sm" len="sm"/>
              <a:tailEnd type="none" w="sm" len="sm"/>
            </a:ln>
          </p:spPr>
        </p:cxnSp>
        <p:cxnSp>
          <p:nvCxnSpPr>
            <p:cNvPr id="173" name="Google Shape;173;p16"/>
            <p:cNvCxnSpPr/>
            <p:nvPr/>
          </p:nvCxnSpPr>
          <p:spPr>
            <a:xfrm rot="10800000" flipH="1">
              <a:off x="132" y="2698751"/>
              <a:ext cx="24384000" cy="101600"/>
            </a:xfrm>
            <a:prstGeom prst="straightConnector1">
              <a:avLst/>
            </a:prstGeom>
            <a:noFill/>
            <a:ln w="12700" cap="flat" cmpd="sng">
              <a:solidFill>
                <a:srgbClr val="D9D9D9"/>
              </a:solidFill>
              <a:prstDash val="solid"/>
              <a:round/>
              <a:headEnd type="none" w="sm" len="sm"/>
              <a:tailEnd type="none" w="sm" len="sm"/>
            </a:ln>
          </p:spPr>
        </p:cxnSp>
        <p:cxnSp>
          <p:nvCxnSpPr>
            <p:cNvPr id="174" name="Google Shape;174;p16"/>
            <p:cNvCxnSpPr/>
            <p:nvPr/>
          </p:nvCxnSpPr>
          <p:spPr>
            <a:xfrm rot="10800000" flipH="1">
              <a:off x="26" y="9449046"/>
              <a:ext cx="24384000" cy="101600"/>
            </a:xfrm>
            <a:prstGeom prst="straightConnector1">
              <a:avLst/>
            </a:prstGeom>
            <a:noFill/>
            <a:ln w="12700" cap="flat" cmpd="sng">
              <a:solidFill>
                <a:srgbClr val="E1E1E1"/>
              </a:solidFill>
              <a:prstDash val="solid"/>
              <a:round/>
              <a:headEnd type="none" w="sm" len="sm"/>
              <a:tailEnd type="none" w="sm" len="sm"/>
            </a:ln>
          </p:spPr>
        </p:cxnSp>
        <p:cxnSp>
          <p:nvCxnSpPr>
            <p:cNvPr id="175" name="Google Shape;175;p16"/>
            <p:cNvCxnSpPr/>
            <p:nvPr/>
          </p:nvCxnSpPr>
          <p:spPr>
            <a:xfrm rot="10800000" flipH="1">
              <a:off x="238" y="5765403"/>
              <a:ext cx="24384000" cy="101600"/>
            </a:xfrm>
            <a:prstGeom prst="straightConnector1">
              <a:avLst/>
            </a:prstGeom>
            <a:noFill/>
            <a:ln w="12700" cap="flat" cmpd="sng">
              <a:solidFill>
                <a:srgbClr val="E1E1E1"/>
              </a:solidFill>
              <a:prstDash val="solid"/>
              <a:round/>
              <a:headEnd type="none" w="sm" len="sm"/>
              <a:tailEnd type="none" w="sm" len="sm"/>
            </a:ln>
          </p:spPr>
        </p:cxnSp>
      </p:grpSp>
      <p:grpSp>
        <p:nvGrpSpPr>
          <p:cNvPr id="176" name="Google Shape;176;p16"/>
          <p:cNvGrpSpPr/>
          <p:nvPr/>
        </p:nvGrpSpPr>
        <p:grpSpPr>
          <a:xfrm>
            <a:off x="6385867" y="-362103"/>
            <a:ext cx="724207" cy="724207"/>
            <a:chOff x="0" y="0"/>
            <a:chExt cx="812800" cy="812800"/>
          </a:xfrm>
        </p:grpSpPr>
        <p:sp>
          <p:nvSpPr>
            <p:cNvPr id="177" name="Google Shape;177;p1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8572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8" name="Google Shape;178;p1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1805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grpSp>
        <p:nvGrpSpPr>
          <p:cNvPr id="179" name="Google Shape;179;p16"/>
          <p:cNvGrpSpPr/>
          <p:nvPr/>
        </p:nvGrpSpPr>
        <p:grpSpPr>
          <a:xfrm>
            <a:off x="16202419" y="4190464"/>
            <a:ext cx="552994" cy="552994"/>
            <a:chOff x="0" y="0"/>
            <a:chExt cx="812800" cy="812800"/>
          </a:xfrm>
        </p:grpSpPr>
        <p:sp>
          <p:nvSpPr>
            <p:cNvPr id="180" name="Google Shape;180;p16"/>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4762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181;p1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defTabSz="914400" rtl="0" eaLnBrk="1" fontAlgn="auto" latinLnBrk="0" hangingPunct="1">
                <a:lnSpc>
                  <a:spcPct val="180500"/>
                </a:lnSpc>
                <a:spcBef>
                  <a:spcPts val="0"/>
                </a:spcBef>
                <a:spcAft>
                  <a:spcPts val="0"/>
                </a:spcAft>
                <a:buClr>
                  <a:srgbClr val="000000"/>
                </a:buClr>
                <a:buSzTx/>
                <a:buFont typeface="Arial"/>
                <a:buNone/>
                <a:tabLst/>
                <a:defRPr/>
              </a:pPr>
              <a:endParaRPr kumimoji="0" sz="1800" b="0" i="0" u="none" strike="noStrike" kern="0" cap="none" spc="0" normalizeH="0" baseline="0" noProof="0">
                <a:ln>
                  <a:noFill/>
                </a:ln>
                <a:solidFill>
                  <a:srgbClr val="000000"/>
                </a:solidFill>
                <a:effectLst/>
                <a:uLnTx/>
                <a:uFillTx/>
                <a:latin typeface="Calibri"/>
                <a:ea typeface="Calibri"/>
                <a:cs typeface="Calibri"/>
                <a:sym typeface="Calibri"/>
              </a:endParaRPr>
            </a:p>
          </p:txBody>
        </p:sp>
      </p:grpSp>
      <p:sp>
        <p:nvSpPr>
          <p:cNvPr id="182" name="Google Shape;182;p16"/>
          <p:cNvSpPr txBox="1"/>
          <p:nvPr/>
        </p:nvSpPr>
        <p:spPr>
          <a:xfrm>
            <a:off x="774320" y="2318263"/>
            <a:ext cx="16176879" cy="6647974"/>
          </a:xfrm>
          <a:prstGeom prst="rect">
            <a:avLst/>
          </a:prstGeom>
          <a:noFill/>
          <a:ln>
            <a:noFill/>
          </a:ln>
        </p:spPr>
        <p:txBody>
          <a:bodyPr spcFirstLastPara="1" wrap="square" lIns="0" tIns="0" rIns="0" bIns="0" anchor="t" anchorCtr="0">
            <a:spAutoFit/>
          </a:bodyPr>
          <a:lstStyle/>
          <a:p>
            <a:pPr marR="0" lvl="0" algn="l" defTabSz="914400" rtl="0" eaLnBrk="1" fontAlgn="auto" latinLnBrk="0" hangingPunct="1">
              <a:lnSpc>
                <a:spcPct val="150017"/>
              </a:lnSpc>
              <a:spcBef>
                <a:spcPts val="0"/>
              </a:spcBef>
              <a:spcAft>
                <a:spcPts val="0"/>
              </a:spcAft>
              <a:buClr>
                <a:srgbClr val="000000"/>
              </a:buClr>
              <a:buSzTx/>
              <a:tabLst/>
              <a:defRPr/>
            </a:pPr>
            <a:r>
              <a:rPr kumimoji="0" lang="en-US" sz="3600" b="0" i="0" u="none" strike="noStrike" kern="0" cap="none" spc="0" normalizeH="0" baseline="0" noProof="0" dirty="0">
                <a:ln>
                  <a:noFill/>
                </a:ln>
                <a:solidFill>
                  <a:srgbClr val="000000"/>
                </a:solidFill>
                <a:effectLst/>
                <a:uLnTx/>
                <a:uFillTx/>
                <a:latin typeface="Arial"/>
                <a:cs typeface="Arial"/>
                <a:sym typeface="Arial"/>
              </a:rPr>
              <a:t> - Features include dark mode and light mode for enhanced user experience.</a:t>
            </a:r>
          </a:p>
          <a:p>
            <a:pPr marR="0" lvl="0" algn="l" defTabSz="914400" rtl="0" eaLnBrk="1" fontAlgn="auto" latinLnBrk="0" hangingPunct="1">
              <a:lnSpc>
                <a:spcPct val="150017"/>
              </a:lnSpc>
              <a:spcBef>
                <a:spcPts val="0"/>
              </a:spcBef>
              <a:spcAft>
                <a:spcPts val="0"/>
              </a:spcAft>
              <a:buClr>
                <a:srgbClr val="000000"/>
              </a:buClr>
              <a:buSzTx/>
              <a:tabLst/>
              <a:defRPr/>
            </a:pPr>
            <a:r>
              <a:rPr kumimoji="0" lang="en-US" sz="3600" b="0" i="0" u="none" strike="noStrike" kern="0" cap="none" spc="0" normalizeH="0" baseline="0" noProof="0" dirty="0">
                <a:ln>
                  <a:noFill/>
                </a:ln>
                <a:solidFill>
                  <a:srgbClr val="000000"/>
                </a:solidFill>
                <a:effectLst/>
                <a:uLnTx/>
                <a:uFillTx/>
                <a:latin typeface="Arial"/>
                <a:cs typeface="Arial"/>
                <a:sym typeface="Arial"/>
              </a:rPr>
              <a:t> - Provides an introduction to cloud architecture, cloud threats, and cloud  </a:t>
            </a:r>
          </a:p>
          <a:p>
            <a:pPr marR="0" lvl="0" algn="l" defTabSz="914400" rtl="0" eaLnBrk="1" fontAlgn="auto" latinLnBrk="0" hangingPunct="1">
              <a:lnSpc>
                <a:spcPct val="150017"/>
              </a:lnSpc>
              <a:spcBef>
                <a:spcPts val="0"/>
              </a:spcBef>
              <a:spcAft>
                <a:spcPts val="0"/>
              </a:spcAft>
              <a:buClr>
                <a:srgbClr val="000000"/>
              </a:buClr>
              <a:buSzTx/>
              <a:tabLst/>
              <a:defRPr/>
            </a:pPr>
            <a:r>
              <a:rPr lang="en-US" sz="3600" noProof="0" dirty="0"/>
              <a:t>   </a:t>
            </a:r>
            <a:r>
              <a:rPr kumimoji="0" lang="en-US" sz="3600" b="0" i="0" u="none" strike="noStrike" kern="0" cap="none" spc="0" normalizeH="0" baseline="0" noProof="0" dirty="0">
                <a:ln>
                  <a:noFill/>
                </a:ln>
                <a:solidFill>
                  <a:srgbClr val="000000"/>
                </a:solidFill>
                <a:effectLst/>
                <a:uLnTx/>
                <a:uFillTx/>
                <a:latin typeface="Arial"/>
                <a:cs typeface="Arial"/>
                <a:sym typeface="Arial"/>
              </a:rPr>
              <a:t>vulnerabilities.</a:t>
            </a:r>
          </a:p>
          <a:p>
            <a:pPr marR="0" lvl="0" algn="l" defTabSz="914400" rtl="0" eaLnBrk="1" fontAlgn="auto" latinLnBrk="0" hangingPunct="1">
              <a:lnSpc>
                <a:spcPct val="150017"/>
              </a:lnSpc>
              <a:spcBef>
                <a:spcPts val="0"/>
              </a:spcBef>
              <a:spcAft>
                <a:spcPts val="0"/>
              </a:spcAft>
              <a:buClr>
                <a:srgbClr val="000000"/>
              </a:buClr>
              <a:buSzTx/>
              <a:tabLst/>
              <a:defRPr/>
            </a:pPr>
            <a:r>
              <a:rPr kumimoji="0" lang="en-US" sz="3600" b="0" i="0" u="none" strike="noStrike" kern="0" cap="none" spc="0" normalizeH="0" baseline="0" noProof="0" dirty="0">
                <a:ln>
                  <a:noFill/>
                </a:ln>
                <a:solidFill>
                  <a:srgbClr val="000000"/>
                </a:solidFill>
                <a:effectLst/>
                <a:uLnTx/>
                <a:uFillTx/>
                <a:latin typeface="Arial"/>
                <a:cs typeface="Arial"/>
                <a:sym typeface="Arial"/>
              </a:rPr>
              <a:t> - Runs on a Linux-based OS </a:t>
            </a:r>
            <a:r>
              <a:rPr kumimoji="0" lang="en-US" sz="3600" b="0" i="0" u="none" strike="noStrike" kern="0" cap="none" spc="0" normalizeH="0" baseline="0" noProof="0" dirty="0">
                <a:ln>
                  <a:noFill/>
                </a:ln>
                <a:solidFill>
                  <a:srgbClr val="000000"/>
                </a:solidFill>
                <a:effectLst>
                  <a:outerShdw blurRad="38100" dist="38100" dir="2700000" algn="tl">
                    <a:srgbClr val="000000">
                      <a:alpha val="43137"/>
                    </a:srgbClr>
                  </a:outerShdw>
                </a:effectLst>
                <a:uLnTx/>
                <a:uFillTx/>
                <a:latin typeface="Arial"/>
                <a:cs typeface="Arial"/>
                <a:sym typeface="Arial"/>
              </a:rPr>
              <a:t>(Ubuntu)</a:t>
            </a:r>
            <a:r>
              <a:rPr kumimoji="0" lang="en-US" sz="3600" b="0" i="0" u="none" strike="noStrike" kern="0" cap="none" spc="0" normalizeH="0" baseline="0" noProof="0" dirty="0">
                <a:ln>
                  <a:noFill/>
                </a:ln>
                <a:solidFill>
                  <a:srgbClr val="000000"/>
                </a:solidFill>
                <a:effectLst/>
                <a:uLnTx/>
                <a:uFillTx/>
                <a:latin typeface="Arial"/>
                <a:cs typeface="Arial"/>
                <a:sym typeface="Arial"/>
              </a:rPr>
              <a:t> known for its flexibility and  </a:t>
            </a:r>
          </a:p>
          <a:p>
            <a:pPr marR="0" lvl="0" algn="l" defTabSz="914400" rtl="0" eaLnBrk="1" fontAlgn="auto" latinLnBrk="0" hangingPunct="1">
              <a:lnSpc>
                <a:spcPct val="150017"/>
              </a:lnSpc>
              <a:spcBef>
                <a:spcPts val="0"/>
              </a:spcBef>
              <a:spcAft>
                <a:spcPts val="0"/>
              </a:spcAft>
              <a:buClr>
                <a:srgbClr val="000000"/>
              </a:buClr>
              <a:buSzTx/>
              <a:tabLst/>
              <a:defRPr/>
            </a:pPr>
            <a:r>
              <a:rPr lang="en-US" sz="3600" noProof="0" dirty="0"/>
              <a:t>   </a:t>
            </a:r>
            <a:r>
              <a:rPr kumimoji="0" lang="en-US" sz="3600" b="0" i="0" u="none" strike="noStrike" kern="0" cap="none" spc="0" normalizeH="0" baseline="0" noProof="0" dirty="0">
                <a:ln>
                  <a:noFill/>
                </a:ln>
                <a:solidFill>
                  <a:srgbClr val="000000"/>
                </a:solidFill>
                <a:effectLst/>
                <a:uLnTx/>
                <a:uFillTx/>
                <a:latin typeface="Arial"/>
                <a:cs typeface="Arial"/>
                <a:sym typeface="Arial"/>
              </a:rPr>
              <a:t>customization.  </a:t>
            </a:r>
          </a:p>
          <a:p>
            <a:pPr marR="0" lvl="0" algn="l" defTabSz="914400" rtl="0" eaLnBrk="1" fontAlgn="auto" latinLnBrk="0" hangingPunct="1">
              <a:lnSpc>
                <a:spcPct val="150017"/>
              </a:lnSpc>
              <a:spcBef>
                <a:spcPts val="0"/>
              </a:spcBef>
              <a:spcAft>
                <a:spcPts val="0"/>
              </a:spcAft>
              <a:buClr>
                <a:srgbClr val="000000"/>
              </a:buClr>
              <a:buSzTx/>
              <a:tabLst/>
              <a:defRPr/>
            </a:pPr>
            <a:r>
              <a:rPr kumimoji="0" lang="en-US" sz="3600" b="0" i="0" u="none" strike="noStrike" kern="0" cap="none" spc="0" normalizeH="0" baseline="0" noProof="0" dirty="0">
                <a:ln>
                  <a:noFill/>
                </a:ln>
                <a:solidFill>
                  <a:srgbClr val="000000"/>
                </a:solidFill>
                <a:effectLst/>
                <a:uLnTx/>
                <a:uFillTx/>
                <a:latin typeface="Arial"/>
                <a:cs typeface="Arial"/>
                <a:sym typeface="Arial"/>
              </a:rPr>
              <a:t> - Includes a Windows system set up as the compromised machine for realistic   </a:t>
            </a:r>
          </a:p>
          <a:p>
            <a:pPr marR="0" lvl="0" algn="l" defTabSz="914400" rtl="0" eaLnBrk="1" fontAlgn="auto" latinLnBrk="0" hangingPunct="1">
              <a:lnSpc>
                <a:spcPct val="150017"/>
              </a:lnSpc>
              <a:spcBef>
                <a:spcPts val="0"/>
              </a:spcBef>
              <a:spcAft>
                <a:spcPts val="0"/>
              </a:spcAft>
              <a:buClr>
                <a:srgbClr val="000000"/>
              </a:buClr>
              <a:buSzTx/>
              <a:tabLst/>
              <a:defRPr/>
            </a:pPr>
            <a:r>
              <a:rPr lang="en-US" sz="3600" noProof="0" dirty="0"/>
              <a:t>   </a:t>
            </a:r>
            <a:r>
              <a:rPr kumimoji="0" lang="en-US" sz="3600" b="0" i="0" u="none" strike="noStrike" kern="0" cap="none" spc="0" normalizeH="0" baseline="0" noProof="0" dirty="0">
                <a:ln>
                  <a:noFill/>
                </a:ln>
                <a:solidFill>
                  <a:srgbClr val="000000"/>
                </a:solidFill>
                <a:effectLst/>
                <a:uLnTx/>
                <a:uFillTx/>
                <a:latin typeface="Arial"/>
                <a:cs typeface="Arial"/>
                <a:sym typeface="Arial"/>
              </a:rPr>
              <a:t>scenarios.</a:t>
            </a:r>
          </a:p>
          <a:p>
            <a:pPr marR="0" lvl="0" algn="l" defTabSz="914400" rtl="0" eaLnBrk="1" fontAlgn="auto" latinLnBrk="0" hangingPunct="1">
              <a:lnSpc>
                <a:spcPct val="150017"/>
              </a:lnSpc>
              <a:spcBef>
                <a:spcPts val="0"/>
              </a:spcBef>
              <a:spcAft>
                <a:spcPts val="0"/>
              </a:spcAft>
              <a:buClr>
                <a:srgbClr val="000000"/>
              </a:buClr>
              <a:buSzTx/>
              <a:tabLst/>
              <a:defRPr/>
            </a:pPr>
            <a:r>
              <a:rPr kumimoji="0" lang="en-US" sz="3600" b="0" i="0" u="none" strike="noStrike" kern="0" cap="none" spc="0" normalizeH="0" baseline="0" noProof="0" dirty="0">
                <a:ln>
                  <a:noFill/>
                </a:ln>
                <a:solidFill>
                  <a:srgbClr val="000000"/>
                </a:solidFill>
                <a:effectLst/>
                <a:uLnTx/>
                <a:uFillTx/>
                <a:latin typeface="Arial"/>
                <a:cs typeface="Arial"/>
                <a:sym typeface="Arial"/>
              </a:rPr>
              <a:t> - Simulates attacks to create realistic scenarios using </a:t>
            </a:r>
            <a:r>
              <a:rPr kumimoji="0" lang="en-US" sz="3600" b="0" i="0" u="none" strike="noStrike" kern="0" cap="none" spc="0" normalizeH="0" baseline="0" noProof="0" dirty="0">
                <a:ln>
                  <a:noFill/>
                </a:ln>
                <a:solidFill>
                  <a:srgbClr val="000000"/>
                </a:solidFill>
                <a:effectLst>
                  <a:outerShdw blurRad="38100" dist="38100" dir="2700000" algn="tl">
                    <a:srgbClr val="000000">
                      <a:alpha val="43137"/>
                    </a:srgbClr>
                  </a:outerShdw>
                </a:effectLst>
                <a:uLnTx/>
                <a:uFillTx/>
                <a:latin typeface="Arial"/>
                <a:cs typeface="Arial"/>
                <a:sym typeface="Arial"/>
              </a:rPr>
              <a:t>Metasploit</a:t>
            </a:r>
            <a:r>
              <a:rPr kumimoji="0" lang="en-US" sz="3600" b="0" i="0" u="none" strike="noStrike" kern="0" cap="none" spc="0" normalizeH="0" baseline="0" noProof="0" dirty="0">
                <a:ln>
                  <a:noFill/>
                </a:ln>
                <a:solidFill>
                  <a:srgbClr val="000000"/>
                </a:solidFill>
                <a:effectLst/>
                <a:uLnTx/>
                <a:uFillTx/>
                <a:latin typeface="Arial"/>
                <a:cs typeface="Arial"/>
                <a:sym typeface="Arial"/>
              </a:rPr>
              <a:t>.</a:t>
            </a:r>
          </a:p>
        </p:txBody>
      </p:sp>
      <p:sp>
        <p:nvSpPr>
          <p:cNvPr id="183" name="Google Shape;183;p16"/>
          <p:cNvSpPr/>
          <p:nvPr/>
        </p:nvSpPr>
        <p:spPr>
          <a:xfrm>
            <a:off x="16951199" y="7714916"/>
            <a:ext cx="3343796" cy="3343796"/>
          </a:xfrm>
          <a:custGeom>
            <a:avLst/>
            <a:gdLst/>
            <a:ahLst/>
            <a:cxnLst/>
            <a:rect l="l" t="t" r="r" b="b"/>
            <a:pathLst>
              <a:path w="3343796" h="3343796" extrusionOk="0">
                <a:moveTo>
                  <a:pt x="0" y="0"/>
                </a:moveTo>
                <a:lnTo>
                  <a:pt x="3343797" y="0"/>
                </a:lnTo>
                <a:lnTo>
                  <a:pt x="3343797" y="3343796"/>
                </a:lnTo>
                <a:lnTo>
                  <a:pt x="0" y="3343796"/>
                </a:lnTo>
                <a:lnTo>
                  <a:pt x="0" y="0"/>
                </a:lnTo>
                <a:close/>
              </a:path>
            </a:pathLst>
          </a:custGeom>
          <a:blipFill rotWithShape="1">
            <a:blip r:embed="rId3">
              <a:alphaModFix/>
            </a:blip>
            <a:stretch>
              <a:fillRect/>
            </a:stretch>
          </a:blipFill>
          <a:ln>
            <a:noFill/>
          </a:ln>
        </p:spPr>
      </p:sp>
    </p:spTree>
    <p:extLst>
      <p:ext uri="{BB962C8B-B14F-4D97-AF65-F5344CB8AC3E}">
        <p14:creationId xmlns:p14="http://schemas.microsoft.com/office/powerpoint/2010/main" val="7500821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grpSp>
        <p:nvGrpSpPr>
          <p:cNvPr id="189" name="Google Shape;189;p17"/>
          <p:cNvGrpSpPr/>
          <p:nvPr/>
        </p:nvGrpSpPr>
        <p:grpSpPr>
          <a:xfrm>
            <a:off x="-80" y="9"/>
            <a:ext cx="18288158" cy="10287000"/>
            <a:chOff x="26" y="12"/>
            <a:chExt cx="24384212" cy="13716000"/>
          </a:xfrm>
        </p:grpSpPr>
        <p:cxnSp>
          <p:nvCxnSpPr>
            <p:cNvPr id="190" name="Google Shape;190;p17"/>
            <p:cNvCxnSpPr/>
            <p:nvPr/>
          </p:nvCxnSpPr>
          <p:spPr>
            <a:xfrm>
              <a:off x="21959320" y="12"/>
              <a:ext cx="25400" cy="13716000"/>
            </a:xfrm>
            <a:prstGeom prst="straightConnector1">
              <a:avLst/>
            </a:prstGeom>
            <a:noFill/>
            <a:ln w="12700" cap="flat" cmpd="sng">
              <a:solidFill>
                <a:srgbClr val="E1E1E1"/>
              </a:solidFill>
              <a:prstDash val="solid"/>
              <a:round/>
              <a:headEnd type="none" w="sm" len="sm"/>
              <a:tailEnd type="none" w="sm" len="sm"/>
            </a:ln>
          </p:spPr>
        </p:cxnSp>
        <p:cxnSp>
          <p:nvCxnSpPr>
            <p:cNvPr id="191" name="Google Shape;191;p17"/>
            <p:cNvCxnSpPr/>
            <p:nvPr/>
          </p:nvCxnSpPr>
          <p:spPr>
            <a:xfrm rot="10800000" flipH="1">
              <a:off x="132" y="2698751"/>
              <a:ext cx="24384000" cy="101600"/>
            </a:xfrm>
            <a:prstGeom prst="straightConnector1">
              <a:avLst/>
            </a:prstGeom>
            <a:noFill/>
            <a:ln w="12700" cap="flat" cmpd="sng">
              <a:solidFill>
                <a:srgbClr val="D9D9D9"/>
              </a:solidFill>
              <a:prstDash val="solid"/>
              <a:round/>
              <a:headEnd type="none" w="sm" len="sm"/>
              <a:tailEnd type="none" w="sm" len="sm"/>
            </a:ln>
          </p:spPr>
        </p:cxnSp>
        <p:cxnSp>
          <p:nvCxnSpPr>
            <p:cNvPr id="192" name="Google Shape;192;p17"/>
            <p:cNvCxnSpPr/>
            <p:nvPr/>
          </p:nvCxnSpPr>
          <p:spPr>
            <a:xfrm rot="10800000" flipH="1">
              <a:off x="26" y="9449046"/>
              <a:ext cx="24384000" cy="101600"/>
            </a:xfrm>
            <a:prstGeom prst="straightConnector1">
              <a:avLst/>
            </a:prstGeom>
            <a:noFill/>
            <a:ln w="12700" cap="flat" cmpd="sng">
              <a:solidFill>
                <a:srgbClr val="E1E1E1"/>
              </a:solidFill>
              <a:prstDash val="solid"/>
              <a:round/>
              <a:headEnd type="none" w="sm" len="sm"/>
              <a:tailEnd type="none" w="sm" len="sm"/>
            </a:ln>
          </p:spPr>
        </p:cxnSp>
        <p:cxnSp>
          <p:nvCxnSpPr>
            <p:cNvPr id="193" name="Google Shape;193;p17"/>
            <p:cNvCxnSpPr/>
            <p:nvPr/>
          </p:nvCxnSpPr>
          <p:spPr>
            <a:xfrm rot="10800000" flipH="1">
              <a:off x="238" y="5765403"/>
              <a:ext cx="24384000" cy="101600"/>
            </a:xfrm>
            <a:prstGeom prst="straightConnector1">
              <a:avLst/>
            </a:prstGeom>
            <a:noFill/>
            <a:ln w="12700" cap="flat" cmpd="sng">
              <a:solidFill>
                <a:srgbClr val="E1E1E1"/>
              </a:solidFill>
              <a:prstDash val="solid"/>
              <a:round/>
              <a:headEnd type="none" w="sm" len="sm"/>
              <a:tailEnd type="none" w="sm" len="sm"/>
            </a:ln>
          </p:spPr>
        </p:cxnSp>
      </p:grpSp>
      <p:sp>
        <p:nvSpPr>
          <p:cNvPr id="194" name="Google Shape;194;p17"/>
          <p:cNvSpPr/>
          <p:nvPr/>
        </p:nvSpPr>
        <p:spPr>
          <a:xfrm>
            <a:off x="-785743" y="-1280880"/>
            <a:ext cx="4217988" cy="4217988"/>
          </a:xfrm>
          <a:custGeom>
            <a:avLst/>
            <a:gdLst/>
            <a:ahLst/>
            <a:cxnLst/>
            <a:rect l="l" t="t" r="r" b="b"/>
            <a:pathLst>
              <a:path w="4217988" h="4217988" extrusionOk="0">
                <a:moveTo>
                  <a:pt x="0" y="0"/>
                </a:moveTo>
                <a:lnTo>
                  <a:pt x="4217988" y="0"/>
                </a:lnTo>
                <a:lnTo>
                  <a:pt x="4217988" y="4217988"/>
                </a:lnTo>
                <a:lnTo>
                  <a:pt x="0" y="4217988"/>
                </a:lnTo>
                <a:lnTo>
                  <a:pt x="0" y="0"/>
                </a:lnTo>
                <a:close/>
              </a:path>
            </a:pathLst>
          </a:custGeom>
          <a:blipFill rotWithShape="1">
            <a:blip r:embed="rId3">
              <a:alphaModFix/>
            </a:blip>
            <a:stretch>
              <a:fillRect/>
            </a:stretch>
          </a:blipFill>
          <a:ln>
            <a:noFill/>
          </a:ln>
        </p:spPr>
      </p:sp>
      <p:sp>
        <p:nvSpPr>
          <p:cNvPr id="195" name="Google Shape;195;p17"/>
          <p:cNvSpPr txBox="1"/>
          <p:nvPr/>
        </p:nvSpPr>
        <p:spPr>
          <a:xfrm>
            <a:off x="176981" y="3288377"/>
            <a:ext cx="16754546" cy="6463308"/>
          </a:xfrm>
          <a:prstGeom prst="rect">
            <a:avLst/>
          </a:prstGeom>
          <a:noFill/>
          <a:ln>
            <a:noFill/>
          </a:ln>
        </p:spPr>
        <p:txBody>
          <a:bodyPr spcFirstLastPara="1" wrap="square" lIns="0" tIns="0" rIns="0" bIns="0" anchor="t" anchorCtr="0">
            <a:spAutoFit/>
          </a:bodyPr>
          <a:lstStyle/>
          <a:p>
            <a:pPr marL="742950" marR="0" lvl="0" indent="-742950" rtl="0">
              <a:lnSpc>
                <a:spcPct val="150017"/>
              </a:lnSpc>
              <a:spcBef>
                <a:spcPts val="0"/>
              </a:spcBef>
              <a:spcAft>
                <a:spcPts val="0"/>
              </a:spcAft>
              <a:buAutoNum type="arabicPeriod"/>
            </a:pPr>
            <a:r>
              <a:rPr lang="en-IN" sz="4000" dirty="0"/>
              <a:t>Web Page (Virtual Lab):Technologies: HTML, CSS, JavaScript, Bootstrap, Git, GitHub.</a:t>
            </a:r>
          </a:p>
          <a:p>
            <a:pPr marL="742950" marR="0" lvl="0" indent="-742950" rtl="0">
              <a:lnSpc>
                <a:spcPct val="150017"/>
              </a:lnSpc>
              <a:spcBef>
                <a:spcPts val="0"/>
              </a:spcBef>
              <a:spcAft>
                <a:spcPts val="0"/>
              </a:spcAft>
              <a:buAutoNum type="arabicPeriod"/>
            </a:pPr>
            <a:r>
              <a:rPr lang="en-IN" sz="4000" dirty="0"/>
              <a:t>Cloud Platform: OpenStack.</a:t>
            </a:r>
          </a:p>
          <a:p>
            <a:pPr marL="742950" marR="0" lvl="0" indent="-742950" rtl="0">
              <a:lnSpc>
                <a:spcPct val="150017"/>
              </a:lnSpc>
              <a:spcBef>
                <a:spcPts val="0"/>
              </a:spcBef>
              <a:spcAft>
                <a:spcPts val="0"/>
              </a:spcAft>
              <a:buAutoNum type="arabicPeriod"/>
            </a:pPr>
            <a:r>
              <a:rPr lang="en-IN" sz="4000" dirty="0"/>
              <a:t>Open Source Tools: Volatility , Wireshark, Autopsy, Metasploit, Oracle VirtualBox, QEMU-</a:t>
            </a:r>
            <a:r>
              <a:rPr lang="en-IN" sz="4000" dirty="0" err="1"/>
              <a:t>img</a:t>
            </a:r>
            <a:endParaRPr lang="en-IN" sz="4000" dirty="0"/>
          </a:p>
          <a:p>
            <a:pPr marL="742950" marR="0" lvl="0" indent="-742950" rtl="0">
              <a:lnSpc>
                <a:spcPct val="150017"/>
              </a:lnSpc>
              <a:spcBef>
                <a:spcPts val="0"/>
              </a:spcBef>
              <a:spcAft>
                <a:spcPts val="0"/>
              </a:spcAft>
              <a:buAutoNum type="arabicPeriod"/>
            </a:pPr>
            <a:r>
              <a:rPr lang="en-IN" sz="4000" dirty="0"/>
              <a:t>Additional Tools: Google Docs (for collaborative documentation of the lab manual).</a:t>
            </a:r>
            <a:endParaRPr sz="4000" dirty="0"/>
          </a:p>
        </p:txBody>
      </p:sp>
      <p:sp>
        <p:nvSpPr>
          <p:cNvPr id="196" name="Google Shape;196;p17"/>
          <p:cNvSpPr txBox="1"/>
          <p:nvPr/>
        </p:nvSpPr>
        <p:spPr>
          <a:xfrm>
            <a:off x="6717220" y="1137130"/>
            <a:ext cx="8822700" cy="1662300"/>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12000" b="1" i="0" u="none" strike="noStrike" cap="none" dirty="0">
                <a:solidFill>
                  <a:srgbClr val="000000"/>
                </a:solidFill>
                <a:latin typeface="DM Sans"/>
                <a:ea typeface="DM Sans"/>
                <a:cs typeface="DM Sans"/>
                <a:sym typeface="DM Sans"/>
              </a:rPr>
              <a:t>Tech Stack</a:t>
            </a:r>
            <a:endParaRPr dirty="0">
              <a:latin typeface="DM Sans"/>
              <a:ea typeface="DM Sans"/>
              <a:cs typeface="DM Sans"/>
              <a:sym typeface="DM Sans"/>
            </a:endParaRPr>
          </a:p>
        </p:txBody>
      </p:sp>
      <p:sp>
        <p:nvSpPr>
          <p:cNvPr id="197" name="Google Shape;197;p17"/>
          <p:cNvSpPr txBox="1"/>
          <p:nvPr/>
        </p:nvSpPr>
        <p:spPr>
          <a:xfrm>
            <a:off x="8505057" y="3094578"/>
            <a:ext cx="8802300" cy="193800"/>
          </a:xfrm>
          <a:prstGeom prst="rect">
            <a:avLst/>
          </a:prstGeom>
          <a:noFill/>
          <a:ln>
            <a:noFill/>
          </a:ln>
        </p:spPr>
        <p:txBody>
          <a:bodyPr spcFirstLastPara="1" wrap="square" lIns="0" tIns="0" rIns="0" bIns="0" anchor="t" anchorCtr="0">
            <a:spAutoFit/>
          </a:bodyPr>
          <a:lstStyle/>
          <a:p>
            <a:pPr marL="0" marR="0" lvl="0" indent="0" algn="r" rtl="0">
              <a:lnSpc>
                <a:spcPct val="90000"/>
              </a:lnSpc>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8"/>
          <p:cNvSpPr/>
          <p:nvPr/>
        </p:nvSpPr>
        <p:spPr>
          <a:xfrm>
            <a:off x="-2108994" y="-1815687"/>
            <a:ext cx="4217988" cy="4217988"/>
          </a:xfrm>
          <a:custGeom>
            <a:avLst/>
            <a:gdLst/>
            <a:ahLst/>
            <a:cxnLst/>
            <a:rect l="l" t="t" r="r" b="b"/>
            <a:pathLst>
              <a:path w="4217988" h="4217988" extrusionOk="0">
                <a:moveTo>
                  <a:pt x="0" y="0"/>
                </a:moveTo>
                <a:lnTo>
                  <a:pt x="4217988" y="0"/>
                </a:lnTo>
                <a:lnTo>
                  <a:pt x="4217988" y="4217988"/>
                </a:lnTo>
                <a:lnTo>
                  <a:pt x="0" y="4217988"/>
                </a:lnTo>
                <a:lnTo>
                  <a:pt x="0" y="0"/>
                </a:lnTo>
                <a:close/>
              </a:path>
            </a:pathLst>
          </a:custGeom>
          <a:blipFill rotWithShape="1">
            <a:blip r:embed="rId3">
              <a:alphaModFix/>
            </a:blip>
            <a:stretch>
              <a:fillRect/>
            </a:stretch>
          </a:blipFill>
          <a:ln>
            <a:noFill/>
          </a:ln>
        </p:spPr>
      </p:sp>
      <p:sp>
        <p:nvSpPr>
          <p:cNvPr id="203" name="Google Shape;203;p18"/>
          <p:cNvSpPr txBox="1"/>
          <p:nvPr/>
        </p:nvSpPr>
        <p:spPr>
          <a:xfrm>
            <a:off x="1028700" y="1276447"/>
            <a:ext cx="15669900" cy="997500"/>
          </a:xfrm>
          <a:prstGeom prst="rect">
            <a:avLst/>
          </a:prstGeom>
          <a:noFill/>
          <a:ln>
            <a:noFill/>
          </a:ln>
        </p:spPr>
        <p:txBody>
          <a:bodyPr spcFirstLastPara="1" wrap="square" lIns="0" tIns="0" rIns="0" bIns="0" anchor="t" anchorCtr="0">
            <a:spAutoFit/>
          </a:bodyPr>
          <a:lstStyle/>
          <a:p>
            <a:pPr marL="0" marR="0" lvl="0" indent="0" algn="just" rtl="0">
              <a:lnSpc>
                <a:spcPct val="90000"/>
              </a:lnSpc>
              <a:spcBef>
                <a:spcPts val="0"/>
              </a:spcBef>
              <a:spcAft>
                <a:spcPts val="0"/>
              </a:spcAft>
              <a:buNone/>
            </a:pPr>
            <a:r>
              <a:rPr lang="en-US" sz="7200" b="1" i="0" u="none" strike="noStrike" cap="none">
                <a:solidFill>
                  <a:srgbClr val="000000"/>
                </a:solidFill>
                <a:latin typeface="DM Sans"/>
                <a:ea typeface="DM Sans"/>
                <a:cs typeface="DM Sans"/>
                <a:sym typeface="DM Sans"/>
              </a:rPr>
              <a:t>Architecture/Flow Diagram</a:t>
            </a:r>
            <a:endParaRPr>
              <a:latin typeface="DM Sans"/>
              <a:ea typeface="DM Sans"/>
              <a:cs typeface="DM Sans"/>
              <a:sym typeface="DM Sans"/>
            </a:endParaRPr>
          </a:p>
        </p:txBody>
      </p:sp>
      <p:sp>
        <p:nvSpPr>
          <p:cNvPr id="204" name="Google Shape;204;p18"/>
          <p:cNvSpPr txBox="1"/>
          <p:nvPr/>
        </p:nvSpPr>
        <p:spPr>
          <a:xfrm>
            <a:off x="1028700" y="2333136"/>
            <a:ext cx="16403894" cy="8863965"/>
          </a:xfrm>
          <a:prstGeom prst="rect">
            <a:avLst/>
          </a:prstGeom>
          <a:noFill/>
          <a:ln>
            <a:noFill/>
          </a:ln>
        </p:spPr>
        <p:txBody>
          <a:bodyPr spcFirstLastPara="1" wrap="square" lIns="0" tIns="0" rIns="0" bIns="0" anchor="t" anchorCtr="0">
            <a:spAutoFit/>
          </a:bodyPr>
          <a:lstStyle/>
          <a:p>
            <a:pPr marL="0" marR="0" lvl="0" indent="0" algn="just" rtl="0">
              <a:lnSpc>
                <a:spcPct val="150017"/>
              </a:lnSpc>
              <a:spcBef>
                <a:spcPts val="0"/>
              </a:spcBef>
              <a:spcAft>
                <a:spcPts val="0"/>
              </a:spcAft>
              <a:buNone/>
            </a:pPr>
            <a:r>
              <a:rPr lang="en-IN" sz="3200" dirty="0"/>
              <a:t>Step 1 : setting up cloud environment using OpenStack.</a:t>
            </a:r>
          </a:p>
          <a:p>
            <a:pPr marL="0" marR="0" lvl="0" indent="0" algn="just" rtl="0">
              <a:lnSpc>
                <a:spcPct val="150017"/>
              </a:lnSpc>
              <a:spcBef>
                <a:spcPts val="0"/>
              </a:spcBef>
              <a:spcAft>
                <a:spcPts val="0"/>
              </a:spcAft>
              <a:buNone/>
            </a:pPr>
            <a:r>
              <a:rPr lang="en-IN" sz="3200" dirty="0"/>
              <a:t>Step 2: creating configured virtual machine instances with required tools and specifications as per investigation type and configure them to images using q-e-m-u .</a:t>
            </a:r>
          </a:p>
          <a:p>
            <a:pPr marL="0" marR="0" lvl="0" indent="0" algn="just" rtl="0">
              <a:lnSpc>
                <a:spcPct val="150017"/>
              </a:lnSpc>
              <a:spcBef>
                <a:spcPts val="0"/>
              </a:spcBef>
              <a:spcAft>
                <a:spcPts val="0"/>
              </a:spcAft>
              <a:buNone/>
            </a:pPr>
            <a:r>
              <a:rPr lang="en-IN" sz="3200" dirty="0"/>
              <a:t>Step  3: creating front end web page(virtual lab).</a:t>
            </a:r>
          </a:p>
          <a:p>
            <a:pPr marL="0" marR="0" lvl="0" indent="0" algn="just" rtl="0">
              <a:lnSpc>
                <a:spcPct val="150017"/>
              </a:lnSpc>
              <a:spcBef>
                <a:spcPts val="0"/>
              </a:spcBef>
              <a:spcAft>
                <a:spcPts val="0"/>
              </a:spcAft>
              <a:buNone/>
            </a:pPr>
            <a:r>
              <a:rPr lang="en-IN" sz="3200" dirty="0"/>
              <a:t>Step 4: adding topic specific resources(theories and links to lab experiments) with additional resources to prerequisites of each topic to the virtual lab.   </a:t>
            </a:r>
          </a:p>
          <a:p>
            <a:pPr marL="0" marR="0" lvl="0" indent="0" algn="just" rtl="0">
              <a:lnSpc>
                <a:spcPct val="150017"/>
              </a:lnSpc>
              <a:spcBef>
                <a:spcPts val="0"/>
              </a:spcBef>
              <a:spcAft>
                <a:spcPts val="0"/>
              </a:spcAft>
              <a:buNone/>
            </a:pPr>
            <a:r>
              <a:rPr lang="en-IN" sz="3200" dirty="0"/>
              <a:t>Step 5: creating a lab manual which consists of screen shots of tools and shell commands used in the practical learning .The lab manual will emphasize on step wise learning and will guide the learner through  lab experiments.  </a:t>
            </a:r>
          </a:p>
          <a:p>
            <a:pPr marL="0" marR="0" lvl="0" indent="0" algn="just" rtl="0">
              <a:lnSpc>
                <a:spcPct val="150017"/>
              </a:lnSpc>
              <a:spcBef>
                <a:spcPts val="0"/>
              </a:spcBef>
              <a:spcAft>
                <a:spcPts val="0"/>
              </a:spcAft>
              <a:buNone/>
            </a:pPr>
            <a:endParaRPr lang="en-IN" sz="3200" dirty="0"/>
          </a:p>
          <a:p>
            <a:pPr marL="0" marR="0" lvl="0" indent="0" algn="just" rtl="0">
              <a:lnSpc>
                <a:spcPct val="150017"/>
              </a:lnSpc>
              <a:spcBef>
                <a:spcPts val="0"/>
              </a:spcBef>
              <a:spcAft>
                <a:spcPts val="0"/>
              </a:spcAft>
              <a:buNone/>
            </a:pPr>
            <a:endParaRPr lang="en-IN" sz="3200" dirty="0"/>
          </a:p>
          <a:p>
            <a:pPr marL="0" marR="0" lvl="0" indent="0" algn="just" rtl="0">
              <a:lnSpc>
                <a:spcPct val="150017"/>
              </a:lnSpc>
              <a:spcBef>
                <a:spcPts val="0"/>
              </a:spcBef>
              <a:spcAft>
                <a:spcPts val="0"/>
              </a:spcAft>
              <a:buNone/>
            </a:pPr>
            <a:endParaRPr sz="3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9"/>
          <p:cNvSpPr txBox="1"/>
          <p:nvPr/>
        </p:nvSpPr>
        <p:spPr>
          <a:xfrm>
            <a:off x="3333775" y="1707324"/>
            <a:ext cx="13008600" cy="193800"/>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endParaRPr>
              <a:latin typeface="DM Sans"/>
              <a:ea typeface="DM Sans"/>
              <a:cs typeface="DM Sans"/>
              <a:sym typeface="DM Sans"/>
            </a:endParaRPr>
          </a:p>
        </p:txBody>
      </p:sp>
      <p:sp>
        <p:nvSpPr>
          <p:cNvPr id="210" name="Google Shape;210;p19"/>
          <p:cNvSpPr/>
          <p:nvPr/>
        </p:nvSpPr>
        <p:spPr>
          <a:xfrm>
            <a:off x="-2140668" y="-2538550"/>
            <a:ext cx="6005194" cy="6005194"/>
          </a:xfrm>
          <a:custGeom>
            <a:avLst/>
            <a:gdLst/>
            <a:ahLst/>
            <a:cxnLst/>
            <a:rect l="l" t="t" r="r" b="b"/>
            <a:pathLst>
              <a:path w="6005194" h="6005194" extrusionOk="0">
                <a:moveTo>
                  <a:pt x="0" y="0"/>
                </a:moveTo>
                <a:lnTo>
                  <a:pt x="6005195" y="0"/>
                </a:lnTo>
                <a:lnTo>
                  <a:pt x="6005195" y="6005194"/>
                </a:lnTo>
                <a:lnTo>
                  <a:pt x="0" y="6005194"/>
                </a:lnTo>
                <a:lnTo>
                  <a:pt x="0" y="0"/>
                </a:lnTo>
                <a:close/>
              </a:path>
            </a:pathLst>
          </a:custGeom>
          <a:blipFill rotWithShape="1">
            <a:blip r:embed="rId3">
              <a:alphaModFix/>
            </a:blip>
            <a:stretch>
              <a:fillRect/>
            </a:stretch>
          </a:blipFill>
          <a:ln>
            <a:noFill/>
          </a:ln>
        </p:spPr>
        <p:txBody>
          <a:bodyPr/>
          <a:lstStyle/>
          <a:p>
            <a:endParaRPr lang="en-IN" dirty="0"/>
          </a:p>
        </p:txBody>
      </p:sp>
      <p:grpSp>
        <p:nvGrpSpPr>
          <p:cNvPr id="211" name="Google Shape;211;p19"/>
          <p:cNvGrpSpPr/>
          <p:nvPr/>
        </p:nvGrpSpPr>
        <p:grpSpPr>
          <a:xfrm>
            <a:off x="8057952" y="-348404"/>
            <a:ext cx="696861" cy="696861"/>
            <a:chOff x="0" y="0"/>
            <a:chExt cx="812800" cy="812800"/>
          </a:xfrm>
        </p:grpSpPr>
        <p:sp>
          <p:nvSpPr>
            <p:cNvPr id="212" name="Google Shape;212;p19"/>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6675" cap="sq" cmpd="sng">
              <a:solidFill>
                <a:srgbClr val="D9D9D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9"/>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05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14" name="Google Shape;214;p19"/>
          <p:cNvSpPr txBox="1"/>
          <p:nvPr/>
        </p:nvSpPr>
        <p:spPr>
          <a:xfrm>
            <a:off x="647085" y="3201937"/>
            <a:ext cx="16993829" cy="5170646"/>
          </a:xfrm>
          <a:prstGeom prst="rect">
            <a:avLst/>
          </a:prstGeom>
          <a:noFill/>
          <a:ln>
            <a:noFill/>
          </a:ln>
        </p:spPr>
        <p:txBody>
          <a:bodyPr spcFirstLastPara="1" wrap="square" lIns="0" tIns="0" rIns="0" bIns="0" anchor="t" anchorCtr="0">
            <a:spAutoFit/>
          </a:bodyPr>
          <a:lstStyle/>
          <a:p>
            <a:pPr marL="0" marR="0" lvl="0" indent="0" algn="just" rtl="0">
              <a:lnSpc>
                <a:spcPct val="150017"/>
              </a:lnSpc>
              <a:spcBef>
                <a:spcPts val="0"/>
              </a:spcBef>
              <a:spcAft>
                <a:spcPts val="0"/>
              </a:spcAft>
              <a:buNone/>
            </a:pPr>
            <a:r>
              <a:rPr lang="en-US" sz="3200" dirty="0"/>
              <a:t> -  Incorporates </a:t>
            </a:r>
            <a:r>
              <a:rPr lang="en-US" sz="3200" dirty="0">
                <a:effectLst>
                  <a:outerShdw blurRad="38100" dist="38100" dir="2700000" algn="tl">
                    <a:srgbClr val="000000">
                      <a:alpha val="43137"/>
                    </a:srgbClr>
                  </a:outerShdw>
                </a:effectLst>
              </a:rPr>
              <a:t>Metasploit</a:t>
            </a:r>
            <a:r>
              <a:rPr lang="en-US" sz="3200" dirty="0"/>
              <a:t> for creating realistic attack scenarios on a virtual machine instance </a:t>
            </a:r>
          </a:p>
          <a:p>
            <a:pPr marL="0" marR="0" lvl="0" indent="0" algn="just" rtl="0">
              <a:lnSpc>
                <a:spcPct val="150017"/>
              </a:lnSpc>
              <a:spcBef>
                <a:spcPts val="0"/>
              </a:spcBef>
              <a:spcAft>
                <a:spcPts val="0"/>
              </a:spcAft>
              <a:buNone/>
            </a:pPr>
            <a:r>
              <a:rPr lang="en-US" sz="3200" dirty="0"/>
              <a:t>    acting as  a compromised system. </a:t>
            </a:r>
          </a:p>
          <a:p>
            <a:pPr marR="0" lvl="0" algn="just" rtl="0">
              <a:lnSpc>
                <a:spcPct val="150017"/>
              </a:lnSpc>
              <a:spcBef>
                <a:spcPts val="0"/>
              </a:spcBef>
              <a:spcAft>
                <a:spcPts val="0"/>
              </a:spcAft>
            </a:pPr>
            <a:r>
              <a:rPr lang="en-US" sz="3200" dirty="0">
                <a:effectLst>
                  <a:outerShdw blurRad="38100" dist="38100" dir="2700000" algn="tl">
                    <a:srgbClr val="000000">
                      <a:alpha val="43137"/>
                    </a:srgbClr>
                  </a:outerShdw>
                </a:effectLst>
              </a:rPr>
              <a:t> -  Volatility</a:t>
            </a:r>
            <a:r>
              <a:rPr lang="en-US" sz="3200" dirty="0"/>
              <a:t> is used for volatile memory forensics, </a:t>
            </a:r>
            <a:r>
              <a:rPr lang="en-US" sz="3200" dirty="0">
                <a:effectLst>
                  <a:outerShdw blurRad="38100" dist="38100" dir="2700000" algn="tl">
                    <a:srgbClr val="000000">
                      <a:alpha val="43137"/>
                    </a:srgbClr>
                  </a:outerShdw>
                </a:effectLst>
              </a:rPr>
              <a:t>Autopsy</a:t>
            </a:r>
            <a:r>
              <a:rPr lang="en-US" sz="3200" dirty="0"/>
              <a:t> is  utilized for disk image forensics  </a:t>
            </a:r>
          </a:p>
          <a:p>
            <a:pPr marR="0" lvl="0" algn="just" rtl="0">
              <a:lnSpc>
                <a:spcPct val="150017"/>
              </a:lnSpc>
              <a:spcBef>
                <a:spcPts val="0"/>
              </a:spcBef>
              <a:spcAft>
                <a:spcPts val="0"/>
              </a:spcAft>
            </a:pPr>
            <a:r>
              <a:rPr lang="en-US" sz="3200" dirty="0"/>
              <a:t>    and recovery and </a:t>
            </a:r>
            <a:r>
              <a:rPr lang="en-US" sz="3200" dirty="0">
                <a:effectLst>
                  <a:outerShdw blurRad="38100" dist="38100" dir="2700000" algn="tl">
                    <a:srgbClr val="000000">
                      <a:alpha val="43137"/>
                    </a:srgbClr>
                  </a:outerShdw>
                </a:effectLst>
              </a:rPr>
              <a:t>Wireshark</a:t>
            </a:r>
            <a:r>
              <a:rPr lang="en-US" sz="3200" dirty="0"/>
              <a:t> is used for network traffic analysis over the cloud. </a:t>
            </a:r>
          </a:p>
          <a:p>
            <a:pPr marL="457200" marR="0" lvl="0" indent="-457200" algn="just" rtl="0">
              <a:lnSpc>
                <a:spcPct val="150017"/>
              </a:lnSpc>
              <a:spcBef>
                <a:spcPts val="0"/>
              </a:spcBef>
              <a:spcAft>
                <a:spcPts val="0"/>
              </a:spcAft>
              <a:buFontTx/>
              <a:buChar char="-"/>
            </a:pPr>
            <a:r>
              <a:rPr lang="en-US" sz="3200" dirty="0"/>
              <a:t>Trains individuals in a systematic approach to handling cyberattacks on cloud architecture.</a:t>
            </a:r>
          </a:p>
          <a:p>
            <a:pPr marL="457200" marR="0" lvl="0" indent="-457200" algn="just" rtl="0">
              <a:lnSpc>
                <a:spcPct val="150017"/>
              </a:lnSpc>
              <a:spcBef>
                <a:spcPts val="0"/>
              </a:spcBef>
              <a:spcAft>
                <a:spcPts val="0"/>
              </a:spcAft>
              <a:buFontTx/>
              <a:buChar char="-"/>
            </a:pPr>
            <a:r>
              <a:rPr lang="en-US" sz="3200" dirty="0"/>
              <a:t>This structured approach ensures participants gain practical experience in both forensic analysis and incident response in a cloud environment.</a:t>
            </a:r>
            <a:endParaRPr lang="en-IN" sz="3200" dirty="0"/>
          </a:p>
        </p:txBody>
      </p:sp>
      <p:sp>
        <p:nvSpPr>
          <p:cNvPr id="215" name="Google Shape;215;p19"/>
          <p:cNvSpPr txBox="1"/>
          <p:nvPr/>
        </p:nvSpPr>
        <p:spPr>
          <a:xfrm>
            <a:off x="1028700" y="1276447"/>
            <a:ext cx="15669900" cy="997500"/>
          </a:xfrm>
          <a:prstGeom prst="rect">
            <a:avLst/>
          </a:prstGeom>
          <a:noFill/>
          <a:ln>
            <a:noFill/>
          </a:ln>
        </p:spPr>
        <p:txBody>
          <a:bodyPr spcFirstLastPara="1" wrap="square" lIns="0" tIns="0" rIns="0" bIns="0" anchor="t" anchorCtr="0">
            <a:spAutoFit/>
          </a:bodyPr>
          <a:lstStyle/>
          <a:p>
            <a:pPr marL="0" marR="0" lvl="0" indent="0" algn="just" rtl="0">
              <a:lnSpc>
                <a:spcPct val="90000"/>
              </a:lnSpc>
              <a:spcBef>
                <a:spcPts val="0"/>
              </a:spcBef>
              <a:spcAft>
                <a:spcPts val="0"/>
              </a:spcAft>
              <a:buNone/>
            </a:pPr>
            <a:r>
              <a:rPr lang="en-US" sz="7200" b="1">
                <a:latin typeface="DM Sans"/>
                <a:ea typeface="DM Sans"/>
                <a:cs typeface="DM Sans"/>
                <a:sym typeface="DM Sans"/>
              </a:rPr>
              <a:t>Additional Info </a:t>
            </a:r>
            <a:endParaRPr>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TotalTime>
  <Words>655</Words>
  <Application>Microsoft Office PowerPoint</Application>
  <PresentationFormat>Custom</PresentationFormat>
  <Paragraphs>69</Paragraphs>
  <Slides>12</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DM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Uday Deopa</dc:creator>
  <cp:lastModifiedBy>Uday Deopa</cp:lastModifiedBy>
  <cp:revision>4</cp:revision>
  <dcterms:modified xsi:type="dcterms:W3CDTF">2024-10-10T04:48:40Z</dcterms:modified>
</cp:coreProperties>
</file>